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handoutMasterIdLst>
    <p:handoutMasterId r:id="rId26"/>
  </p:handoutMasterIdLst>
  <p:sldIdLst>
    <p:sldId id="256" r:id="rId2"/>
    <p:sldId id="257" r:id="rId3"/>
    <p:sldId id="259" r:id="rId4"/>
    <p:sldId id="258" r:id="rId5"/>
    <p:sldId id="260" r:id="rId6"/>
    <p:sldId id="284" r:id="rId7"/>
    <p:sldId id="261" r:id="rId8"/>
    <p:sldId id="262" r:id="rId9"/>
    <p:sldId id="272" r:id="rId10"/>
    <p:sldId id="271" r:id="rId11"/>
    <p:sldId id="273" r:id="rId12"/>
    <p:sldId id="264" r:id="rId13"/>
    <p:sldId id="274" r:id="rId14"/>
    <p:sldId id="275" r:id="rId15"/>
    <p:sldId id="276" r:id="rId16"/>
    <p:sldId id="277" r:id="rId17"/>
    <p:sldId id="278" r:id="rId18"/>
    <p:sldId id="279" r:id="rId19"/>
    <p:sldId id="280" r:id="rId20"/>
    <p:sldId id="281" r:id="rId21"/>
    <p:sldId id="282" r:id="rId22"/>
    <p:sldId id="283" r:id="rId23"/>
    <p:sldId id="285" r:id="rId24"/>
  </p:sldIdLst>
  <p:sldSz cx="7772400" cy="10972800"/>
  <p:notesSz cx="7102475" cy="10234613"/>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43" d="100"/>
          <a:sy n="43" d="100"/>
        </p:scale>
        <p:origin x="-2352" y="-108"/>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3"/>
          </a:lnRef>
          <a:fillRef idx="3">
            <a:schemeClr val="accent3"/>
          </a:fillRef>
          <a:effectRef idx="2">
            <a:schemeClr val="accent3"/>
          </a:effectRef>
          <a:fontRef idx="minor">
            <a:schemeClr val="lt1"/>
          </a:fontRef>
        </dgm:style>
      </dgm:prSet>
      <dgm:spPr>
        <a:solidFill>
          <a:schemeClr val="accent3">
            <a:lumMod val="50000"/>
          </a:schemeClr>
        </a:solidFill>
        <a:ln>
          <a:solidFill>
            <a:schemeClr val="tx1"/>
          </a:solidFill>
        </a:ln>
      </dgm:spPr>
      <dgm:t>
        <a:bodyPr/>
        <a:lstStyle/>
        <a:p>
          <a:pPr algn="ctr"/>
          <a:r>
            <a:rPr lang="en-IN" sz="2400" b="1" dirty="0" smtClean="0">
              <a:solidFill>
                <a:srgbClr val="FFFF00"/>
              </a:solidFill>
              <a:latin typeface="Times New Roman" pitchFamily="18" charset="0"/>
              <a:cs typeface="Times New Roman" pitchFamily="18" charset="0"/>
            </a:rPr>
            <a:t>SANDIP     </a:t>
          </a:r>
        </a:p>
        <a:p>
          <a:pPr algn="ctr"/>
          <a:r>
            <a:rPr lang="en-IN" sz="2400" b="1" dirty="0" smtClean="0">
              <a:solidFill>
                <a:srgbClr val="FFFF00"/>
              </a:solidFill>
              <a:latin typeface="Times New Roman" pitchFamily="18" charset="0"/>
              <a:cs typeface="Times New Roman" pitchFamily="18" charset="0"/>
            </a:rPr>
            <a:t>  POLYTECHNIC</a:t>
          </a:r>
          <a:endParaRPr lang="en-IN" sz="2400" b="1" dirty="0">
            <a:solidFill>
              <a:srgbClr val="FFFF00"/>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ScaleX="116611"/>
      <dgm:spPr>
        <a:prstGeom prst="rect">
          <a:avLst/>
        </a:prstGeom>
        <a:blipFill rotWithShape="0">
          <a:blip xmlns:r="http://schemas.openxmlformats.org/officeDocument/2006/relationships" r:embed="rId1"/>
          <a:stretch>
            <a:fillRect/>
          </a:stretch>
        </a:blipFill>
      </dgm:spPr>
      <dgm:t>
        <a:bodyPr/>
        <a:lstStyle/>
        <a:p>
          <a:endParaRPr lang="en-IN"/>
        </a:p>
      </dgm:t>
    </dgm:pt>
    <dgm:pt modelId="{CD68AE3D-7320-4FB4-8D11-A328FCB6EB3B}" type="pres">
      <dgm:prSet presAssocID="{2D63A8E9-3CD6-455B-BF85-C33D6AB4FAAA}" presName="txShp" presStyleLbl="node1" presStyleIdx="0" presStyleCnt="1" custScaleX="133706"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dgm:spPr>
        <a:solidFill>
          <a:schemeClr val="accent4"/>
        </a:solidFill>
        <a:ln>
          <a:solidFill>
            <a:schemeClr val="tx1"/>
          </a:solidFill>
        </a:ln>
      </dgm:spPr>
      <dgm:t>
        <a:bodyPr/>
        <a:lstStyle/>
        <a:p>
          <a:pPr algn="ctr"/>
          <a:r>
            <a:rPr lang="en-IN" dirty="0" smtClean="0">
              <a:latin typeface="Times New Roman" pitchFamily="18" charset="0"/>
              <a:cs typeface="Times New Roman" pitchFamily="18" charset="0"/>
            </a:rPr>
            <a:t>August - December 2022</a:t>
          </a:r>
          <a:endParaRPr lang="en-IN" dirty="0">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dgm:style>
          <a:lnRef idx="1">
            <a:schemeClr val="accent5"/>
          </a:lnRef>
          <a:fillRef idx="2">
            <a:schemeClr val="accent5"/>
          </a:fillRef>
          <a:effectRef idx="1">
            <a:schemeClr val="accent5"/>
          </a:effectRef>
          <a:fontRef idx="minor">
            <a:schemeClr val="dk1"/>
          </a:fontRef>
        </dgm:style>
      </dgm:prSet>
      <dgm:spPr>
        <a:ln>
          <a:solidFill>
            <a:schemeClr val="tx1"/>
          </a:solidFill>
        </a:ln>
      </dgm:spPr>
      <dgm:t>
        <a:bodyPr anchor="ctr"/>
        <a:lstStyle/>
        <a:p>
          <a:pPr algn="ctr"/>
          <a:r>
            <a:rPr lang="en-IN" b="1" cap="none" spc="0" dirty="0" smtClean="0">
              <a:ln w="1905"/>
              <a:solidFill>
                <a:srgbClr val="00B0F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b="1" dirty="0">
            <a:solidFill>
              <a:srgbClr val="00B0F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latin typeface="Times New Roman" pitchFamily="18" charset="0"/>
              <a:cs typeface="Times New Roman" pitchFamily="18" charset="0"/>
            </a:rPr>
            <a:t>02. HOD Massage</a:t>
          </a:r>
          <a:endParaRPr lang="en-IN" b="1"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b="1"/>
        </a:p>
      </dgm:t>
    </dgm:pt>
    <dgm:pt modelId="{6CB3FA58-2E9A-4EC9-9E8D-077D725B5118}">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latin typeface="Times New Roman" pitchFamily="18" charset="0"/>
              <a:cs typeface="Times New Roman" pitchFamily="18" charset="0"/>
            </a:rPr>
            <a:t>03. Editors Information </a:t>
          </a:r>
          <a:endParaRPr lang="en-IN" b="1"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b="1"/>
        </a:p>
      </dgm:t>
    </dgm:pt>
    <dgm:pt modelId="{5CE4B677-4C01-4051-A828-B967013E95A9}">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de-DE" b="1" dirty="0" smtClean="0">
              <a:latin typeface="Times New Roman" pitchFamily="18" charset="0"/>
              <a:cs typeface="Times New Roman" pitchFamily="18" charset="0"/>
            </a:rPr>
            <a:t>04. About Civil Department </a:t>
          </a:r>
          <a:endParaRPr lang="en-IN" b="1"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b="1"/>
        </a:p>
      </dgm:t>
    </dgm:pt>
    <dgm:pt modelId="{506EB941-5403-419E-93E3-C05D1374F31D}">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latin typeface="Times New Roman" pitchFamily="18" charset="0"/>
              <a:cs typeface="Times New Roman" pitchFamily="18" charset="0"/>
            </a:rPr>
            <a:t>05. Lab Information</a:t>
          </a:r>
          <a:endParaRPr lang="en-IN" b="1"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b="1"/>
        </a:p>
      </dgm:t>
    </dgm:pt>
    <dgm:pt modelId="{037CF4BD-DFC4-4453-BAC2-FD021DA7DDA3}">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latin typeface="Times New Roman" pitchFamily="18" charset="0"/>
              <a:cs typeface="Times New Roman" pitchFamily="18" charset="0"/>
            </a:rPr>
            <a:t>06. Toppers </a:t>
          </a:r>
          <a:endParaRPr lang="en-IN" b="1"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b="1"/>
        </a:p>
      </dgm:t>
    </dgm:pt>
    <dgm:pt modelId="{70E0F004-AC53-4710-A06A-B1F6A92BA499}">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solidFill>
                <a:schemeClr val="tx1"/>
              </a:solidFill>
              <a:latin typeface="Times New Roman" pitchFamily="18" charset="0"/>
              <a:cs typeface="Times New Roman" pitchFamily="18" charset="0"/>
            </a:rPr>
            <a:t>07. Industrial Visits</a:t>
          </a:r>
          <a:endParaRPr lang="en-IN" b="1" dirty="0">
            <a:solidFill>
              <a:schemeClr val="tx1"/>
            </a:solidFill>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b="1"/>
        </a:p>
      </dgm:t>
    </dgm:pt>
    <dgm:pt modelId="{EA1BECDA-8BCF-4032-88F4-0B90266982BF}">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solidFill>
                <a:schemeClr val="tx1"/>
              </a:solidFill>
              <a:latin typeface="Times New Roman" pitchFamily="18" charset="0"/>
              <a:cs typeface="Times New Roman" pitchFamily="18" charset="0"/>
            </a:rPr>
            <a:t>08. Personality Development Lecture</a:t>
          </a:r>
          <a:endParaRPr lang="en-IN" b="1" dirty="0">
            <a:solidFill>
              <a:schemeClr val="tx1"/>
            </a:solidFill>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b="1"/>
        </a:p>
      </dgm:t>
    </dgm:pt>
    <dgm:pt modelId="{68383237-91F9-4CC5-A69A-7D7D680940BC}">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pPr algn="ctr"/>
          <a:r>
            <a:rPr lang="en-IN" b="1" dirty="0" smtClean="0">
              <a:latin typeface="Times New Roman" pitchFamily="18" charset="0"/>
              <a:cs typeface="Times New Roman" pitchFamily="18" charset="0"/>
            </a:rPr>
            <a:t>09. Skill Development Event</a:t>
          </a:r>
          <a:endParaRPr lang="en-IN" b="1" dirty="0"/>
        </a:p>
      </dgm:t>
    </dgm:pt>
    <dgm:pt modelId="{0B382814-B3C9-48FA-9983-285AF130B545}" type="parTrans" cxnId="{7F52F2B3-217C-4263-99D9-C4E2D6B2DD7F}">
      <dgm:prSet/>
      <dgm:spPr/>
      <dgm:t>
        <a:bodyPr/>
        <a:lstStyle/>
        <a:p>
          <a:pPr algn="ctr"/>
          <a:endParaRPr lang="en-IN"/>
        </a:p>
      </dgm:t>
    </dgm:pt>
    <dgm:pt modelId="{8CCE01F3-DB91-4593-9EF7-0275BE7DF9D2}" type="sibTrans" cxnId="{7F52F2B3-217C-4263-99D9-C4E2D6B2DD7F}">
      <dgm:prSet/>
      <dgm:spPr/>
      <dgm:t>
        <a:bodyPr/>
        <a:lstStyle/>
        <a:p>
          <a:pPr algn="ctr"/>
          <a:endParaRPr lang="en-IN" b="1"/>
        </a:p>
      </dgm:t>
    </dgm:pt>
    <dgm:pt modelId="{60398EDB-067E-46AB-8CD8-466DB7BE1267}">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40000"/>
            <a:lumOff val="60000"/>
          </a:schemeClr>
        </a:solidFill>
        <a:ln>
          <a:solidFill>
            <a:srgbClr val="FF0000"/>
          </a:solidFill>
        </a:ln>
      </dgm:spPr>
      <dgm:t>
        <a:bodyPr/>
        <a:lstStyle/>
        <a:p>
          <a:pPr algn="ctr"/>
          <a:r>
            <a:rPr lang="en-IN" b="1" dirty="0" smtClean="0">
              <a:solidFill>
                <a:schemeClr val="tx1"/>
              </a:solidFill>
              <a:latin typeface="Times New Roman" pitchFamily="18" charset="0"/>
              <a:cs typeface="Times New Roman" pitchFamily="18" charset="0"/>
            </a:rPr>
            <a:t>01. Chairman’s Message</a:t>
          </a:r>
          <a:endParaRPr lang="en-IN" b="1" dirty="0">
            <a:solidFill>
              <a:schemeClr val="tx1"/>
            </a:solidFill>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b="1"/>
        </a:p>
      </dgm:t>
    </dgm:pt>
    <dgm:pt modelId="{DFC883E6-8DC1-4CB1-8856-EB9E093FF280}" type="parTrans" cxnId="{B1139AE1-8998-451A-8E73-48536C93224C}">
      <dgm:prSet/>
      <dgm:spPr/>
      <dgm:t>
        <a:bodyPr/>
        <a:lstStyle/>
        <a:p>
          <a:pPr algn="ctr"/>
          <a:endParaRPr lang="en-IN"/>
        </a:p>
      </dgm:t>
    </dgm:pt>
    <dgm:pt modelId="{D265F310-570A-4DDD-B993-5D21EA8F9453}">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r>
            <a:rPr lang="en-IN" b="1" dirty="0" smtClean="0">
              <a:solidFill>
                <a:schemeClr val="tx1"/>
              </a:solidFill>
              <a:latin typeface="Times New Roman" pitchFamily="18" charset="0"/>
              <a:cs typeface="Times New Roman" pitchFamily="18" charset="0"/>
            </a:rPr>
            <a:t>10. Competition</a:t>
          </a:r>
          <a:endParaRPr lang="en-IN" b="1" dirty="0">
            <a:solidFill>
              <a:schemeClr val="tx1"/>
            </a:solidFill>
          </a:endParaRPr>
        </a:p>
      </dgm:t>
    </dgm:pt>
    <dgm:pt modelId="{FE4B7D2F-8E00-44A9-8B99-4D5E17972930}" type="parTrans" cxnId="{2E54109E-1D80-4C0A-BFE7-20469D690A76}">
      <dgm:prSet/>
      <dgm:spPr/>
      <dgm:t>
        <a:bodyPr/>
        <a:lstStyle/>
        <a:p>
          <a:endParaRPr lang="en-IN"/>
        </a:p>
      </dgm:t>
    </dgm:pt>
    <dgm:pt modelId="{08FED100-ADDF-4B36-A9B2-3E9A8C743717}" type="sibTrans" cxnId="{2E54109E-1D80-4C0A-BFE7-20469D690A76}">
      <dgm:prSet/>
      <dgm:spPr/>
      <dgm:t>
        <a:bodyPr/>
        <a:lstStyle/>
        <a:p>
          <a:endParaRPr lang="en-IN" b="1"/>
        </a:p>
      </dgm:t>
    </dgm:pt>
    <dgm:pt modelId="{604BAEF0-98A5-422F-B472-2E485FE5C884}">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r>
            <a:rPr lang="en-IN" b="1" dirty="0" smtClean="0">
              <a:solidFill>
                <a:schemeClr val="tx1"/>
              </a:solidFill>
              <a:latin typeface="Times New Roman" pitchFamily="18" charset="0"/>
              <a:cs typeface="Times New Roman" pitchFamily="18" charset="0"/>
            </a:rPr>
            <a:t>11. One Day Workshop</a:t>
          </a:r>
          <a:endParaRPr lang="en-IN" b="1" dirty="0">
            <a:solidFill>
              <a:schemeClr val="tx1"/>
            </a:solidFill>
          </a:endParaRPr>
        </a:p>
      </dgm:t>
    </dgm:pt>
    <dgm:pt modelId="{3BF0BA03-76FA-4843-9F8D-F78031513806}" type="parTrans" cxnId="{8B164735-626C-459B-870F-84FC3E3A1F3A}">
      <dgm:prSet/>
      <dgm:spPr/>
      <dgm:t>
        <a:bodyPr/>
        <a:lstStyle/>
        <a:p>
          <a:endParaRPr lang="en-IN"/>
        </a:p>
      </dgm:t>
    </dgm:pt>
    <dgm:pt modelId="{AA0B2716-E76D-4608-841A-900CD9373FC9}" type="sibTrans" cxnId="{8B164735-626C-459B-870F-84FC3E3A1F3A}">
      <dgm:prSet/>
      <dgm:spPr/>
      <dgm:t>
        <a:bodyPr/>
        <a:lstStyle/>
        <a:p>
          <a:endParaRPr lang="en-IN" b="1"/>
        </a:p>
      </dgm:t>
    </dgm:pt>
    <dgm:pt modelId="{72A6B248-9053-4F68-AD29-357ABEA17F82}">
      <dgm:prSet phldrT="[Text]">
        <dgm:style>
          <a:lnRef idx="2">
            <a:schemeClr val="accent1"/>
          </a:lnRef>
          <a:fillRef idx="1">
            <a:schemeClr val="lt1"/>
          </a:fillRef>
          <a:effectRef idx="0">
            <a:schemeClr val="accent1"/>
          </a:effectRef>
          <a:fontRef idx="minor">
            <a:schemeClr val="dk1"/>
          </a:fontRef>
        </dgm:style>
      </dgm:prSet>
      <dgm:spPr>
        <a:solidFill>
          <a:schemeClr val="accent4">
            <a:lumMod val="40000"/>
            <a:lumOff val="60000"/>
          </a:schemeClr>
        </a:solidFill>
        <a:ln>
          <a:solidFill>
            <a:srgbClr val="FF0000"/>
          </a:solidFill>
        </a:ln>
      </dgm:spPr>
      <dgm:t>
        <a:bodyPr/>
        <a:lstStyle/>
        <a:p>
          <a:r>
            <a:rPr lang="en-IN" b="1" dirty="0" smtClean="0">
              <a:solidFill>
                <a:schemeClr val="tx1"/>
              </a:solidFill>
              <a:latin typeface="Times New Roman" pitchFamily="18" charset="0"/>
              <a:cs typeface="Times New Roman" pitchFamily="18" charset="0"/>
            </a:rPr>
            <a:t>12. Students Corner</a:t>
          </a:r>
          <a:endParaRPr lang="en-IN" b="1" dirty="0">
            <a:solidFill>
              <a:schemeClr val="tx1"/>
            </a:solidFill>
          </a:endParaRPr>
        </a:p>
      </dgm:t>
    </dgm:pt>
    <dgm:pt modelId="{32D3BDBC-8A05-41C8-9D6E-C11E07147C4B}" type="parTrans" cxnId="{4CFC6186-8A1A-4777-83F1-CFC7927808D1}">
      <dgm:prSet/>
      <dgm:spPr/>
      <dgm:t>
        <a:bodyPr/>
        <a:lstStyle/>
        <a:p>
          <a:endParaRPr lang="en-IN"/>
        </a:p>
      </dgm:t>
    </dgm:pt>
    <dgm:pt modelId="{688758ED-0452-4115-B43B-6B9948DE3BB7}" type="sibTrans" cxnId="{4CFC6186-8A1A-4777-83F1-CFC7927808D1}">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12" custScaleX="115142">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11"/>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12"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11"/>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12">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11"/>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12"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11"/>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12">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11"/>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12"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11"/>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12">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11"/>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12">
        <dgm:presLayoutVars>
          <dgm:bulletEnabled val="1"/>
        </dgm:presLayoutVars>
      </dgm:prSet>
      <dgm:spPr/>
      <dgm:t>
        <a:bodyPr/>
        <a:lstStyle/>
        <a:p>
          <a:endParaRPr lang="en-IN"/>
        </a:p>
      </dgm:t>
    </dgm:pt>
    <dgm:pt modelId="{B6F6F45B-69C3-4EC8-8984-97ECF536DA4A}" type="pres">
      <dgm:prSet presAssocID="{1D87CDAD-87A6-4102-9FA9-81B656DFA6CE}" presName="sibTrans" presStyleLbl="bgSibTrans2D1" presStyleIdx="7" presStyleCnt="11"/>
      <dgm:spPr/>
      <dgm:t>
        <a:bodyPr/>
        <a:lstStyle/>
        <a:p>
          <a:endParaRPr lang="en-IN"/>
        </a:p>
      </dgm:t>
    </dgm:pt>
    <dgm:pt modelId="{D193C4F6-0E83-4FF0-8D26-C80ACB00C59D}" type="pres">
      <dgm:prSet presAssocID="{68383237-91F9-4CC5-A69A-7D7D680940BC}" presName="compNode" presStyleCnt="0"/>
      <dgm:spPr/>
    </dgm:pt>
    <dgm:pt modelId="{17302DDB-A893-4A22-AEAF-2023530960CB}" type="pres">
      <dgm:prSet presAssocID="{68383237-91F9-4CC5-A69A-7D7D680940BC}" presName="dummyConnPt" presStyleCnt="0"/>
      <dgm:spPr/>
    </dgm:pt>
    <dgm:pt modelId="{98F8DE42-C706-4C2F-8D19-BFC6347FBC36}" type="pres">
      <dgm:prSet presAssocID="{68383237-91F9-4CC5-A69A-7D7D680940BC}" presName="node" presStyleLbl="node1" presStyleIdx="8" presStyleCnt="12">
        <dgm:presLayoutVars>
          <dgm:bulletEnabled val="1"/>
        </dgm:presLayoutVars>
      </dgm:prSet>
      <dgm:spPr/>
      <dgm:t>
        <a:bodyPr/>
        <a:lstStyle/>
        <a:p>
          <a:endParaRPr lang="en-IN"/>
        </a:p>
      </dgm:t>
    </dgm:pt>
    <dgm:pt modelId="{E7C3ACD4-F467-4394-BD82-C6F3D95BC33C}" type="pres">
      <dgm:prSet presAssocID="{8CCE01F3-DB91-4593-9EF7-0275BE7DF9D2}" presName="sibTrans" presStyleLbl="bgSibTrans2D1" presStyleIdx="8" presStyleCnt="11"/>
      <dgm:spPr/>
      <dgm:t>
        <a:bodyPr/>
        <a:lstStyle/>
        <a:p>
          <a:endParaRPr lang="en-IN"/>
        </a:p>
      </dgm:t>
    </dgm:pt>
    <dgm:pt modelId="{36C0F8AC-6A68-4429-BDA7-4F49D62739B8}" type="pres">
      <dgm:prSet presAssocID="{D265F310-570A-4DDD-B993-5D21EA8F9453}" presName="compNode" presStyleCnt="0"/>
      <dgm:spPr/>
    </dgm:pt>
    <dgm:pt modelId="{A50ED415-CF59-49A6-92BD-8CC09A3B3E16}" type="pres">
      <dgm:prSet presAssocID="{D265F310-570A-4DDD-B993-5D21EA8F9453}" presName="dummyConnPt" presStyleCnt="0"/>
      <dgm:spPr/>
    </dgm:pt>
    <dgm:pt modelId="{3CEFC858-153A-47DE-87F9-4029B57E027E}" type="pres">
      <dgm:prSet presAssocID="{D265F310-570A-4DDD-B993-5D21EA8F9453}" presName="node" presStyleLbl="node1" presStyleIdx="9" presStyleCnt="12" custScaleX="97811">
        <dgm:presLayoutVars>
          <dgm:bulletEnabled val="1"/>
        </dgm:presLayoutVars>
      </dgm:prSet>
      <dgm:spPr/>
      <dgm:t>
        <a:bodyPr/>
        <a:lstStyle/>
        <a:p>
          <a:endParaRPr lang="en-IN"/>
        </a:p>
      </dgm:t>
    </dgm:pt>
    <dgm:pt modelId="{AB8C1D6F-23E3-44AB-807C-4CC913A661F8}" type="pres">
      <dgm:prSet presAssocID="{08FED100-ADDF-4B36-A9B2-3E9A8C743717}" presName="sibTrans" presStyleLbl="bgSibTrans2D1" presStyleIdx="9" presStyleCnt="11"/>
      <dgm:spPr/>
      <dgm:t>
        <a:bodyPr/>
        <a:lstStyle/>
        <a:p>
          <a:endParaRPr lang="en-IN"/>
        </a:p>
      </dgm:t>
    </dgm:pt>
    <dgm:pt modelId="{0BEE0F5E-625B-45E7-B082-CD002C35198D}" type="pres">
      <dgm:prSet presAssocID="{604BAEF0-98A5-422F-B472-2E485FE5C884}" presName="compNode" presStyleCnt="0"/>
      <dgm:spPr/>
    </dgm:pt>
    <dgm:pt modelId="{4FB3100E-3D02-4E4D-85A1-F24EC9A7F670}" type="pres">
      <dgm:prSet presAssocID="{604BAEF0-98A5-422F-B472-2E485FE5C884}" presName="dummyConnPt" presStyleCnt="0"/>
      <dgm:spPr/>
    </dgm:pt>
    <dgm:pt modelId="{6FDE4207-93A2-4E15-91A1-14C92FE356A7}" type="pres">
      <dgm:prSet presAssocID="{604BAEF0-98A5-422F-B472-2E485FE5C884}" presName="node" presStyleLbl="node1" presStyleIdx="10" presStyleCnt="12">
        <dgm:presLayoutVars>
          <dgm:bulletEnabled val="1"/>
        </dgm:presLayoutVars>
      </dgm:prSet>
      <dgm:spPr/>
      <dgm:t>
        <a:bodyPr/>
        <a:lstStyle/>
        <a:p>
          <a:endParaRPr lang="en-IN"/>
        </a:p>
      </dgm:t>
    </dgm:pt>
    <dgm:pt modelId="{CAC74704-1051-49D1-BC31-4A54BB8D195A}" type="pres">
      <dgm:prSet presAssocID="{AA0B2716-E76D-4608-841A-900CD9373FC9}" presName="sibTrans" presStyleLbl="bgSibTrans2D1" presStyleIdx="10" presStyleCnt="11"/>
      <dgm:spPr/>
      <dgm:t>
        <a:bodyPr/>
        <a:lstStyle/>
        <a:p>
          <a:endParaRPr lang="en-IN"/>
        </a:p>
      </dgm:t>
    </dgm:pt>
    <dgm:pt modelId="{FB148F24-47E2-4396-8DFA-28E1B66EBEB5}" type="pres">
      <dgm:prSet presAssocID="{72A6B248-9053-4F68-AD29-357ABEA17F82}" presName="compNode" presStyleCnt="0"/>
      <dgm:spPr/>
    </dgm:pt>
    <dgm:pt modelId="{6E5BD452-A1B0-41CA-8674-0A20A158A93E}" type="pres">
      <dgm:prSet presAssocID="{72A6B248-9053-4F68-AD29-357ABEA17F82}" presName="dummyConnPt" presStyleCnt="0"/>
      <dgm:spPr/>
    </dgm:pt>
    <dgm:pt modelId="{09A20628-E5A5-4C35-B632-627E866CFE26}" type="pres">
      <dgm:prSet presAssocID="{72A6B248-9053-4F68-AD29-357ABEA17F82}" presName="node" presStyleLbl="node1" presStyleIdx="11" presStyleCnt="12">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4CFC6186-8A1A-4777-83F1-CFC7927808D1}" srcId="{4316833D-3366-4E2A-ADE5-47CDF5EA7872}" destId="{72A6B248-9053-4F68-AD29-357ABEA17F82}" srcOrd="11" destOrd="0" parTransId="{32D3BDBC-8A05-41C8-9D6E-C11E07147C4B}" sibTransId="{688758ED-0452-4115-B43B-6B9948DE3BB7}"/>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A6CF0625-F88B-431D-9E30-476518F5052A}" type="presOf" srcId="{8CCE01F3-DB91-4593-9EF7-0275BE7DF9D2}" destId="{E7C3ACD4-F467-4394-BD82-C6F3D95BC33C}" srcOrd="0" destOrd="0" presId="urn:microsoft.com/office/officeart/2005/8/layout/bProcess4"/>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C1D458D7-F629-46D2-92E0-66C6F18A8AC8}" type="presOf" srcId="{AA0B2716-E76D-4608-841A-900CD9373FC9}" destId="{CAC74704-1051-49D1-BC31-4A54BB8D195A}" srcOrd="0" destOrd="0" presId="urn:microsoft.com/office/officeart/2005/8/layout/bProcess4"/>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2E54109E-1D80-4C0A-BFE7-20469D690A76}" srcId="{4316833D-3366-4E2A-ADE5-47CDF5EA7872}" destId="{D265F310-570A-4DDD-B993-5D21EA8F9453}" srcOrd="9" destOrd="0" parTransId="{FE4B7D2F-8E00-44A9-8B99-4D5E17972930}" sibTransId="{08FED100-ADDF-4B36-A9B2-3E9A8C743717}"/>
    <dgm:cxn modelId="{1FA2E539-EA70-4053-B7F3-38D7A6BC6781}" type="presOf" srcId="{E55356F4-7E5B-45B6-908F-25F7554554C7}" destId="{446A9A4C-13DA-484B-BE3F-0CF1D9202A92}"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611020EE-1CCD-4770-BAEB-6AD7357A8976}" type="presOf" srcId="{72A6B248-9053-4F68-AD29-357ABEA17F82}" destId="{09A20628-E5A5-4C35-B632-627E866CFE26}" srcOrd="0" destOrd="0" presId="urn:microsoft.com/office/officeart/2005/8/layout/bProcess4"/>
    <dgm:cxn modelId="{8B164735-626C-459B-870F-84FC3E3A1F3A}" srcId="{4316833D-3366-4E2A-ADE5-47CDF5EA7872}" destId="{604BAEF0-98A5-422F-B472-2E485FE5C884}" srcOrd="10" destOrd="0" parTransId="{3BF0BA03-76FA-4843-9F8D-F78031513806}" sibTransId="{AA0B2716-E76D-4608-841A-900CD9373FC9}"/>
    <dgm:cxn modelId="{7F52F2B3-217C-4263-99D9-C4E2D6B2DD7F}" srcId="{4316833D-3366-4E2A-ADE5-47CDF5EA7872}" destId="{68383237-91F9-4CC5-A69A-7D7D680940BC}" srcOrd="8" destOrd="0" parTransId="{0B382814-B3C9-48FA-9983-285AF130B545}" sibTransId="{8CCE01F3-DB91-4593-9EF7-0275BE7DF9D2}"/>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4E7E79D4-7F23-42F3-998F-792ED568009B}" type="presOf" srcId="{1D87CDAD-87A6-4102-9FA9-81B656DFA6CE}" destId="{B6F6F45B-69C3-4EC8-8984-97ECF536DA4A}" srcOrd="0" destOrd="0" presId="urn:microsoft.com/office/officeart/2005/8/layout/bProcess4"/>
    <dgm:cxn modelId="{D1E333FD-3E3C-40F1-9885-7318733BA0CB}" type="presOf" srcId="{68383237-91F9-4CC5-A69A-7D7D680940BC}" destId="{98F8DE42-C706-4C2F-8D19-BFC6347FBC36}" srcOrd="0" destOrd="0" presId="urn:microsoft.com/office/officeart/2005/8/layout/bProcess4"/>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F1C7BB61-8804-4648-9732-1ED6A64F83D8}" type="presOf" srcId="{D265F310-570A-4DDD-B993-5D21EA8F9453}" destId="{3CEFC858-153A-47DE-87F9-4029B57E027E}" srcOrd="0" destOrd="0" presId="urn:microsoft.com/office/officeart/2005/8/layout/bProcess4"/>
    <dgm:cxn modelId="{E20BE267-1F83-492D-AB14-2B20D932D149}" type="presOf" srcId="{604BAEF0-98A5-422F-B472-2E485FE5C884}" destId="{6FDE4207-93A2-4E15-91A1-14C92FE356A7}" srcOrd="0" destOrd="0" presId="urn:microsoft.com/office/officeart/2005/8/layout/bProcess4"/>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F34D1417-8016-4853-BF71-13427CE6AE47}" type="presOf" srcId="{08FED100-ADDF-4B36-A9B2-3E9A8C743717}" destId="{AB8C1D6F-23E3-44AB-807C-4CC913A661F8}" srcOrd="0" destOrd="0" presId="urn:microsoft.com/office/officeart/2005/8/layout/bProcess4"/>
    <dgm:cxn modelId="{A2DCA895-4B91-4634-A90F-741AEB496C15}" type="presOf" srcId="{5CE4B677-4C01-4051-A828-B967013E95A9}" destId="{4C4A5C60-E87A-434D-80BA-D515EC7D6930}"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9D1E0118-D3CC-48AB-B017-5D91FBA0A6BF}" type="presParOf" srcId="{663ACDEF-D157-41F4-BA2C-E08FE1B03A44}" destId="{B6F6F45B-69C3-4EC8-8984-97ECF536DA4A}" srcOrd="15" destOrd="0" presId="urn:microsoft.com/office/officeart/2005/8/layout/bProcess4"/>
    <dgm:cxn modelId="{84039ED1-93A1-41FA-BDB8-5ABDA0605E77}" type="presParOf" srcId="{663ACDEF-D157-41F4-BA2C-E08FE1B03A44}" destId="{D193C4F6-0E83-4FF0-8D26-C80ACB00C59D}" srcOrd="16" destOrd="0" presId="urn:microsoft.com/office/officeart/2005/8/layout/bProcess4"/>
    <dgm:cxn modelId="{153E15BF-81A9-4260-B7E8-F8DAE486FBEC}" type="presParOf" srcId="{D193C4F6-0E83-4FF0-8D26-C80ACB00C59D}" destId="{17302DDB-A893-4A22-AEAF-2023530960CB}" srcOrd="0" destOrd="0" presId="urn:microsoft.com/office/officeart/2005/8/layout/bProcess4"/>
    <dgm:cxn modelId="{B5860877-AC85-4A98-B81F-5D741AA843D7}" type="presParOf" srcId="{D193C4F6-0E83-4FF0-8D26-C80ACB00C59D}" destId="{98F8DE42-C706-4C2F-8D19-BFC6347FBC36}" srcOrd="1" destOrd="0" presId="urn:microsoft.com/office/officeart/2005/8/layout/bProcess4"/>
    <dgm:cxn modelId="{0FBC5588-D6C5-4ED5-95DF-AE63E25958B6}" type="presParOf" srcId="{663ACDEF-D157-41F4-BA2C-E08FE1B03A44}" destId="{E7C3ACD4-F467-4394-BD82-C6F3D95BC33C}" srcOrd="17" destOrd="0" presId="urn:microsoft.com/office/officeart/2005/8/layout/bProcess4"/>
    <dgm:cxn modelId="{697B2877-3640-482E-9C69-493E240FF442}" type="presParOf" srcId="{663ACDEF-D157-41F4-BA2C-E08FE1B03A44}" destId="{36C0F8AC-6A68-4429-BDA7-4F49D62739B8}" srcOrd="18" destOrd="0" presId="urn:microsoft.com/office/officeart/2005/8/layout/bProcess4"/>
    <dgm:cxn modelId="{C08BD707-359C-4737-AE5A-C58C2A5C39C4}" type="presParOf" srcId="{36C0F8AC-6A68-4429-BDA7-4F49D62739B8}" destId="{A50ED415-CF59-49A6-92BD-8CC09A3B3E16}" srcOrd="0" destOrd="0" presId="urn:microsoft.com/office/officeart/2005/8/layout/bProcess4"/>
    <dgm:cxn modelId="{9DB67539-05F0-4F18-A6F2-50BBD27A8259}" type="presParOf" srcId="{36C0F8AC-6A68-4429-BDA7-4F49D62739B8}" destId="{3CEFC858-153A-47DE-87F9-4029B57E027E}" srcOrd="1" destOrd="0" presId="urn:microsoft.com/office/officeart/2005/8/layout/bProcess4"/>
    <dgm:cxn modelId="{39F78528-27DE-4EA1-BC2B-DF26921280A9}" type="presParOf" srcId="{663ACDEF-D157-41F4-BA2C-E08FE1B03A44}" destId="{AB8C1D6F-23E3-44AB-807C-4CC913A661F8}" srcOrd="19" destOrd="0" presId="urn:microsoft.com/office/officeart/2005/8/layout/bProcess4"/>
    <dgm:cxn modelId="{40D95784-F71C-4069-888A-981411C1311F}" type="presParOf" srcId="{663ACDEF-D157-41F4-BA2C-E08FE1B03A44}" destId="{0BEE0F5E-625B-45E7-B082-CD002C35198D}" srcOrd="20" destOrd="0" presId="urn:microsoft.com/office/officeart/2005/8/layout/bProcess4"/>
    <dgm:cxn modelId="{587C5554-BD3E-415F-B2F8-4AD0FF1B73F9}" type="presParOf" srcId="{0BEE0F5E-625B-45E7-B082-CD002C35198D}" destId="{4FB3100E-3D02-4E4D-85A1-F24EC9A7F670}" srcOrd="0" destOrd="0" presId="urn:microsoft.com/office/officeart/2005/8/layout/bProcess4"/>
    <dgm:cxn modelId="{0213C5CA-93BC-43C1-A2D4-6E73106F7378}" type="presParOf" srcId="{0BEE0F5E-625B-45E7-B082-CD002C35198D}" destId="{6FDE4207-93A2-4E15-91A1-14C92FE356A7}" srcOrd="1" destOrd="0" presId="urn:microsoft.com/office/officeart/2005/8/layout/bProcess4"/>
    <dgm:cxn modelId="{54AA122E-E731-4D16-9D43-787C36429334}" type="presParOf" srcId="{663ACDEF-D157-41F4-BA2C-E08FE1B03A44}" destId="{CAC74704-1051-49D1-BC31-4A54BB8D195A}" srcOrd="21" destOrd="0" presId="urn:microsoft.com/office/officeart/2005/8/layout/bProcess4"/>
    <dgm:cxn modelId="{FF275604-0143-4DF8-93BE-E75755452B4D}" type="presParOf" srcId="{663ACDEF-D157-41F4-BA2C-E08FE1B03A44}" destId="{FB148F24-47E2-4396-8DFA-28E1B66EBEB5}" srcOrd="22" destOrd="0" presId="urn:microsoft.com/office/officeart/2005/8/layout/bProcess4"/>
    <dgm:cxn modelId="{27F72068-6CCE-4252-BE1D-5CDD280FB0F5}" type="presParOf" srcId="{FB148F24-47E2-4396-8DFA-28E1B66EBEB5}" destId="{6E5BD452-A1B0-41CA-8674-0A20A158A93E}" srcOrd="0" destOrd="0" presId="urn:microsoft.com/office/officeart/2005/8/layout/bProcess4"/>
    <dgm:cxn modelId="{57654587-FB84-4E30-B7C1-C40A9DE951CD}" type="presParOf" srcId="{FB148F24-47E2-4396-8DFA-28E1B66EBEB5}" destId="{09A20628-E5A5-4C35-B632-627E866CFE26}" srcOrd="1" destOrd="0" presId="urn:microsoft.com/office/officeart/2005/8/layout/bProcess4"/>
  </dgm:cxnLst>
  <dgm:bg/>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rgbClr val="FF0000"/>
          </a:solidFill>
        </a:ln>
      </dgm:spPr>
      <dgm:t>
        <a:bodyPr/>
        <a:lstStyle/>
        <a:p>
          <a:pPr algn="ctr" rtl="0"/>
          <a:r>
            <a:rPr lang="en-IN" sz="1600" dirty="0" smtClean="0">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Learn from your experiences for these is no greater tutor than life itself</a:t>
          </a:r>
          <a:r>
            <a:rPr lang="en-IN" sz="1600" dirty="0" smtClean="0">
              <a:solidFill>
                <a:schemeClr val="tx1"/>
              </a:solidFill>
              <a:latin typeface="Times New Roman" pitchFamily="18" charset="0"/>
              <a:cs typeface="Times New Roman" pitchFamily="18" charset="0"/>
            </a:rPr>
            <a:t>.</a:t>
          </a:r>
          <a:endParaRPr lang="en-IN" sz="1600" dirty="0">
            <a:solidFill>
              <a:schemeClr val="tx1"/>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15695" custScaleY="97730" custLinFactNeighborX="-42751"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42AFA4F5-EDBF-41F1-A362-E752BE6336E9}" type="presOf" srcId="{647D95FF-0906-4822-922F-F819B3C29A74}" destId="{002B564B-3EE2-404D-AFDC-C1ED17527D19}" srcOrd="0" destOrd="0" presId="urn:microsoft.com/office/officeart/2005/8/layout/vList3"/>
    <dgm:cxn modelId="{53F89E6A-84AD-4F3F-B306-C55CBCDE388D}" type="presOf" srcId="{C192C28F-C5FF-4592-94F3-EF381BB1D75B}" destId="{36ABD271-A949-45EB-8A77-666B93CFADAF}"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HOD Civil Engineering Department Massage</a:t>
          </a:r>
          <a:endParaRPr lang="en-IN" sz="1600" dirty="0">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16761" custLinFactNeighborX="-42218" custLinFactNeighborY="-4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7E805A43-4561-4A37-B5EF-9814D8264889}" type="datetimeFigureOut">
              <a:rPr lang="en-US" smtClean="0"/>
              <a:pPr/>
              <a:t>17-May-24</a:t>
            </a:fld>
            <a:endParaRPr lang="en-IN"/>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6D1F822-4EA8-4391-B591-C89B17756002}" type="datetimeFigureOut">
              <a:rPr lang="en-US" smtClean="0"/>
              <a:pPr/>
              <a:t>17-May-24</a:t>
            </a:fld>
            <a:endParaRPr lang="en-IN"/>
          </a:p>
        </p:txBody>
      </p:sp>
      <p:sp>
        <p:nvSpPr>
          <p:cNvPr id="4" name="Slide Image Placeholder 3"/>
          <p:cNvSpPr>
            <a:spLocks noGrp="1" noRot="1" noChangeAspect="1"/>
          </p:cNvSpPr>
          <p:nvPr>
            <p:ph type="sldImg" idx="2"/>
          </p:nvPr>
        </p:nvSpPr>
        <p:spPr>
          <a:xfrm>
            <a:off x="2192338" y="768350"/>
            <a:ext cx="2717800" cy="3836988"/>
          </a:xfrm>
          <a:prstGeom prst="rect">
            <a:avLst/>
          </a:prstGeom>
          <a:noFill/>
          <a:ln w="12700">
            <a:solidFill>
              <a:prstClr val="black"/>
            </a:solidFill>
          </a:ln>
        </p:spPr>
        <p:txBody>
          <a:bodyPr vert="horz" lIns="99066" tIns="49533" rIns="99066" bIns="49533" rtlCol="0" anchor="ctr"/>
          <a:lstStyle/>
          <a:p>
            <a:endParaRPr lang="en-IN"/>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266950" y="0"/>
            <a:ext cx="5505450" cy="109728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3219450" y="5486400"/>
            <a:ext cx="109728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2861838" y="853440"/>
            <a:ext cx="4339590" cy="4589069"/>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2851276" y="5663782"/>
            <a:ext cx="4347561" cy="1761997"/>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4990541" y="10492714"/>
            <a:ext cx="1702094" cy="363043"/>
          </a:xfrm>
        </p:spPr>
        <p:txBody>
          <a:bodyPr/>
          <a:lstStyle>
            <a:lvl1pPr>
              <a:defRPr lang="en-US" smtClean="0">
                <a:solidFill>
                  <a:srgbClr val="FFFFFF"/>
                </a:solidFill>
              </a:defRPr>
            </a:lvl1pPr>
            <a:extLst/>
          </a:lstStyle>
          <a:p>
            <a:fld id="{1D8BD707-D9CF-40AE-B4C6-C98DA3205C09}" type="datetimeFigureOut">
              <a:rPr lang="en-US" smtClean="0"/>
              <a:pPr/>
              <a:t>17-May-24</a:t>
            </a:fld>
            <a:endParaRPr lang="en-US"/>
          </a:p>
        </p:txBody>
      </p:sp>
      <p:sp>
        <p:nvSpPr>
          <p:cNvPr id="18" name="Footer Placeholder 17"/>
          <p:cNvSpPr>
            <a:spLocks noGrp="1"/>
          </p:cNvSpPr>
          <p:nvPr>
            <p:ph type="ftr" sz="quarter" idx="11"/>
          </p:nvPr>
        </p:nvSpPr>
        <p:spPr>
          <a:xfrm>
            <a:off x="2396490" y="10492714"/>
            <a:ext cx="2488564" cy="36576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6698751" y="10489997"/>
            <a:ext cx="500086" cy="36576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0220" y="439929"/>
            <a:ext cx="1295400" cy="9362440"/>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39428"/>
            <a:ext cx="5116830" cy="93624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606394" y="10492714"/>
            <a:ext cx="1702094" cy="363043"/>
          </a:xfrm>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a:xfrm>
            <a:off x="388620" y="10489997"/>
            <a:ext cx="3108960" cy="365760"/>
          </a:xfrm>
        </p:spPr>
        <p:txBody>
          <a:bodyPr/>
          <a:lstStyle>
            <a:extLst/>
          </a:lstStyle>
          <a:p>
            <a:endParaRPr lang="en-US"/>
          </a:p>
        </p:txBody>
      </p:sp>
      <p:sp>
        <p:nvSpPr>
          <p:cNvPr id="6" name="Slide Number Placeholder 5"/>
          <p:cNvSpPr>
            <a:spLocks noGrp="1"/>
          </p:cNvSpPr>
          <p:nvPr>
            <p:ph type="sldNum" sz="quarter" idx="12"/>
          </p:nvPr>
        </p:nvSpPr>
        <p:spPr>
          <a:xfrm>
            <a:off x="5316321" y="10485120"/>
            <a:ext cx="500086" cy="36576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06780" y="4514940"/>
            <a:ext cx="5317165" cy="2179320"/>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06780" y="3048001"/>
            <a:ext cx="5317165" cy="1189611"/>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015603" y="10490896"/>
            <a:ext cx="1702094" cy="363043"/>
          </a:xfrm>
        </p:spPr>
        <p:txBody>
          <a:bodyPr bIns="0" anchor="b"/>
          <a:lstStyle>
            <a:lvl1pPr>
              <a:defRPr>
                <a:solidFill>
                  <a:schemeClr val="tx2"/>
                </a:solidFill>
              </a:defRPr>
            </a:lvl1pPr>
            <a:extLst/>
          </a:lstStyle>
          <a:p>
            <a:fld id="{1D8BD707-D9CF-40AE-B4C6-C98DA3205C09}" type="datetimeFigureOut">
              <a:rPr lang="en-US" smtClean="0"/>
              <a:pPr/>
              <a:t>17-May-24</a:t>
            </a:fld>
            <a:endParaRPr lang="en-US"/>
          </a:p>
        </p:txBody>
      </p:sp>
      <p:sp>
        <p:nvSpPr>
          <p:cNvPr id="5" name="Footer Placeholder 4"/>
          <p:cNvSpPr>
            <a:spLocks noGrp="1"/>
          </p:cNvSpPr>
          <p:nvPr>
            <p:ph type="ftr" sz="quarter" idx="11"/>
          </p:nvPr>
        </p:nvSpPr>
        <p:spPr>
          <a:xfrm>
            <a:off x="1475054" y="10490896"/>
            <a:ext cx="2461260" cy="36576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5723859" y="10488179"/>
            <a:ext cx="500086" cy="36576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 y="512064"/>
            <a:ext cx="6155741" cy="1828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560321"/>
            <a:ext cx="2992374" cy="7241541"/>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551987" y="2560321"/>
            <a:ext cx="2992374" cy="7241541"/>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512064"/>
            <a:ext cx="6155741" cy="18288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9387840"/>
            <a:ext cx="2992374" cy="73152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551987" y="9387840"/>
            <a:ext cx="2992374" cy="73152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2738944"/>
            <a:ext cx="2992374" cy="658368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551987" y="2738944"/>
            <a:ext cx="2992374" cy="658368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620" y="512064"/>
            <a:ext cx="6155741" cy="18288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17-May-24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65760"/>
            <a:ext cx="5013198" cy="1877568"/>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395866"/>
            <a:ext cx="5013198" cy="96401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413760"/>
            <a:ext cx="6153150" cy="69948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08273" y="1607470"/>
            <a:ext cx="3671598" cy="690011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07201" y="1598106"/>
            <a:ext cx="3671598" cy="690011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4580733" y="1828800"/>
            <a:ext cx="2914650" cy="329184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4580733" y="5253814"/>
            <a:ext cx="2914650" cy="3072384"/>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17-May-24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564130" y="1665603"/>
            <a:ext cx="3575304" cy="6729984"/>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930390" y="0"/>
            <a:ext cx="842010" cy="109728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388620" y="512064"/>
            <a:ext cx="6153150" cy="18288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388620" y="2575066"/>
            <a:ext cx="6153150" cy="775411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3609046" y="10492714"/>
            <a:ext cx="1702094" cy="363043"/>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17-May-24</a:t>
            </a:fld>
            <a:endParaRPr lang="en-US"/>
          </a:p>
        </p:txBody>
      </p:sp>
      <p:sp>
        <p:nvSpPr>
          <p:cNvPr id="4" name="Footer Placeholder 3"/>
          <p:cNvSpPr>
            <a:spLocks noGrp="1"/>
          </p:cNvSpPr>
          <p:nvPr>
            <p:ph type="ftr" sz="quarter" idx="3"/>
          </p:nvPr>
        </p:nvSpPr>
        <p:spPr>
          <a:xfrm>
            <a:off x="388620" y="10492714"/>
            <a:ext cx="3108960" cy="36576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5313731" y="10489997"/>
            <a:ext cx="500086" cy="36576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mailto:bhanudas.abhale@sandippolytechnic.org9511940099"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12" name="Diagram 11"/>
          <p:cNvGraphicFramePr/>
          <p:nvPr/>
        </p:nvGraphicFramePr>
        <p:xfrm>
          <a:off x="0" y="365760"/>
          <a:ext cx="4495800" cy="1575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Content Placeholder 19"/>
          <p:cNvGraphicFramePr>
            <a:graphicFrameLocks noGrp="1"/>
          </p:cNvGraphicFramePr>
          <p:nvPr>
            <p:ph sz="half" idx="1"/>
          </p:nvPr>
        </p:nvGraphicFramePr>
        <p:xfrm>
          <a:off x="4267200" y="422031"/>
          <a:ext cx="3505200" cy="1482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p:cNvSpPr/>
          <p:nvPr/>
        </p:nvSpPr>
        <p:spPr>
          <a:xfrm>
            <a:off x="0" y="0"/>
            <a:ext cx="7772400" cy="422031"/>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1981200"/>
          </a:xfrm>
          <a:prstGeom prst="rect">
            <a:avLst/>
          </a:prstGeom>
          <a:ln>
            <a:solidFill>
              <a:schemeClr val="tx1">
                <a:alpha val="78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sz="1600" b="1" dirty="0" smtClean="0">
                <a:solidFill>
                  <a:srgbClr val="FF0000"/>
                </a:solidFill>
                <a:latin typeface="Times New Roman" pitchFamily="18" charset="0"/>
                <a:cs typeface="Times New Roman" pitchFamily="18" charset="0"/>
              </a:rPr>
              <a:t>Vision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endParaRPr lang="en-IN" sz="1600"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sz="1600" b="1" dirty="0" smtClean="0">
                <a:solidFill>
                  <a:srgbClr val="FF0000"/>
                </a:solidFill>
                <a:latin typeface="Times New Roman" pitchFamily="18" charset="0"/>
                <a:cs typeface="Times New Roman" pitchFamily="18" charset="0"/>
              </a:rPr>
              <a:t>Mission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 : </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provide platform for  development professional, social skill and life long learning</a:t>
            </a:r>
            <a:r>
              <a:rPr lang="en-IN" sz="1400" dirty="0" smtClean="0">
                <a:latin typeface="Times New Roman" pitchFamily="18" charset="0"/>
                <a:cs typeface="Times New Roman" pitchFamily="18" charset="0"/>
              </a:rPr>
              <a:t>.</a:t>
            </a:r>
          </a:p>
          <a:p>
            <a:pPr marL="342900" indent="-342900"/>
            <a:r>
              <a:rPr lang="en-IN" sz="140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9" name="Rounded Rectangle 8"/>
          <p:cNvSpPr/>
          <p:nvPr/>
        </p:nvSpPr>
        <p:spPr>
          <a:xfrm>
            <a:off x="304800" y="4038600"/>
            <a:ext cx="2362200" cy="69342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600" b="1" dirty="0" smtClean="0">
                <a:solidFill>
                  <a:srgbClr val="FF0000"/>
                </a:solidFill>
                <a:latin typeface="Times New Roman" pitchFamily="18" charset="0"/>
                <a:cs typeface="Times New Roman" pitchFamily="18" charset="0"/>
              </a:rPr>
              <a:t>Vision and Mission of the Department</a:t>
            </a:r>
            <a:endParaRPr lang="en-IN" sz="1600" dirty="0" smtClean="0">
              <a:solidFill>
                <a:srgbClr val="FF0000"/>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7030A0"/>
                </a:solidFill>
                <a:latin typeface="Times New Roman" pitchFamily="18" charset="0"/>
                <a:cs typeface="Times New Roman" pitchFamily="18" charset="0"/>
              </a:rPr>
              <a:t>VISION:</a:t>
            </a:r>
            <a:endParaRPr lang="en-IN" sz="1600" dirty="0" smtClean="0">
              <a:solidFill>
                <a:srgbClr val="7030A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7030A0"/>
                </a:solidFill>
                <a:latin typeface="Times New Roman" pitchFamily="18" charset="0"/>
                <a:cs typeface="Times New Roman" pitchFamily="18" charset="0"/>
              </a:rPr>
              <a:t>MISSION:</a:t>
            </a:r>
            <a:endParaRPr lang="en-IN" sz="1600" dirty="0" smtClean="0">
              <a:solidFill>
                <a:srgbClr val="7030A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038600"/>
            <a:ext cx="2362200" cy="69342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IN" sz="1600" b="1" dirty="0" smtClean="0">
                <a:solidFill>
                  <a:srgbClr val="FF0000"/>
                </a:solidFill>
                <a:latin typeface="Times New Roman" pitchFamily="18" charset="0"/>
                <a:cs typeface="Times New Roman" pitchFamily="18" charset="0"/>
              </a:rPr>
              <a:t>Leading Polytechnic </a:t>
            </a:r>
          </a:p>
          <a:p>
            <a:pPr algn="ctr"/>
            <a:r>
              <a:rPr lang="en-IN" sz="1600" b="1" dirty="0" smtClean="0">
                <a:solidFill>
                  <a:srgbClr val="FF0000"/>
                </a:solidFill>
                <a:latin typeface="Times New Roman" pitchFamily="18" charset="0"/>
                <a:cs typeface="Times New Roman" pitchFamily="18" charset="0"/>
              </a:rPr>
              <a:t>College s in </a:t>
            </a:r>
            <a:r>
              <a:rPr lang="en-IN" sz="1600" b="1" dirty="0" err="1" smtClean="0">
                <a:solidFill>
                  <a:srgbClr val="FF0000"/>
                </a:solidFill>
                <a:latin typeface="Times New Roman" pitchFamily="18" charset="0"/>
                <a:cs typeface="Times New Roman" pitchFamily="18" charset="0"/>
              </a:rPr>
              <a:t>Nashik</a:t>
            </a:r>
            <a:endParaRPr lang="en-IN" sz="1600" b="1" dirty="0" smtClean="0">
              <a:solidFill>
                <a:srgbClr val="FF0000"/>
              </a:solidFill>
              <a:latin typeface="Times New Roman" pitchFamily="18" charset="0"/>
              <a:cs typeface="Times New Roman" pitchFamily="18" charset="0"/>
            </a:endParaRP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743200" y="6858000"/>
            <a:ext cx="2362200" cy="3505200"/>
          </a:xfrm>
          <a:prstGeom prst="roundRect">
            <a:avLst/>
          </a:prstGeom>
          <a:ln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rgbClr val="00B0F0"/>
                </a:solidFill>
                <a:latin typeface="Times New Roman" pitchFamily="18" charset="0"/>
                <a:cs typeface="Times New Roman" pitchFamily="18" charset="0"/>
              </a:rPr>
              <a:t>Editorial Board Members</a:t>
            </a:r>
          </a:p>
          <a:p>
            <a:pPr algn="ctr"/>
            <a:r>
              <a:rPr lang="en-IN" b="1" dirty="0" smtClean="0">
                <a:solidFill>
                  <a:schemeClr val="accent5">
                    <a:lumMod val="50000"/>
                  </a:schemeClr>
                </a:solidFill>
                <a:latin typeface="Times New Roman" pitchFamily="18" charset="0"/>
                <a:cs typeface="Times New Roman" pitchFamily="18" charset="0"/>
              </a:rPr>
              <a:t>Prof. V. O. </a:t>
            </a:r>
            <a:r>
              <a:rPr lang="en-IN" b="1" dirty="0" err="1" smtClean="0">
                <a:solidFill>
                  <a:schemeClr val="accent5">
                    <a:lumMod val="50000"/>
                  </a:schemeClr>
                </a:solidFill>
                <a:latin typeface="Times New Roman" pitchFamily="18" charset="0"/>
                <a:cs typeface="Times New Roman" pitchFamily="18" charset="0"/>
              </a:rPr>
              <a:t>Patil</a:t>
            </a:r>
            <a:endParaRPr lang="en-IN" b="1" dirty="0" smtClean="0">
              <a:solidFill>
                <a:schemeClr val="accent5">
                  <a:lumMod val="50000"/>
                </a:schemeClr>
              </a:solidFill>
              <a:latin typeface="Times New Roman" pitchFamily="18" charset="0"/>
              <a:cs typeface="Times New Roman" pitchFamily="18" charset="0"/>
            </a:endParaRPr>
          </a:p>
          <a:p>
            <a:pPr algn="ctr"/>
            <a:r>
              <a:rPr lang="en-IN" b="1" dirty="0" smtClean="0">
                <a:solidFill>
                  <a:schemeClr val="accent5">
                    <a:lumMod val="50000"/>
                  </a:schemeClr>
                </a:solidFill>
                <a:latin typeface="Times New Roman" pitchFamily="18" charset="0"/>
                <a:cs typeface="Times New Roman" pitchFamily="18" charset="0"/>
              </a:rPr>
              <a:t>Prof. B. G. </a:t>
            </a:r>
            <a:r>
              <a:rPr lang="en-IN" b="1" dirty="0" err="1" smtClean="0">
                <a:solidFill>
                  <a:schemeClr val="accent5">
                    <a:lumMod val="50000"/>
                  </a:schemeClr>
                </a:solidFill>
                <a:latin typeface="Times New Roman" pitchFamily="18" charset="0"/>
                <a:cs typeface="Times New Roman" pitchFamily="18" charset="0"/>
              </a:rPr>
              <a:t>Abhale</a:t>
            </a:r>
            <a:endParaRPr lang="en-IN" b="1" dirty="0" smtClean="0">
              <a:solidFill>
                <a:schemeClr val="accent5">
                  <a:lumMod val="50000"/>
                </a:schemeClr>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667000" y="4267200"/>
            <a:ext cx="2514600" cy="2438400"/>
          </a:xfrm>
          <a:prstGeom prst="ellipse">
            <a:avLst/>
          </a:prstGeom>
          <a:blipFill>
            <a:blip r:embed="rId12"/>
            <a:stretch>
              <a:fillRect/>
            </a:stretch>
          </a:blipFill>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s-22</a:t>
            </a:r>
          </a:p>
        </p:txBody>
      </p:sp>
      <p:graphicFrame>
        <p:nvGraphicFramePr>
          <p:cNvPr id="8" name="Table 7"/>
          <p:cNvGraphicFramePr>
            <a:graphicFrameLocks noGrp="1"/>
          </p:cNvGraphicFramePr>
          <p:nvPr/>
        </p:nvGraphicFramePr>
        <p:xfrm>
          <a:off x="152399" y="3733800"/>
          <a:ext cx="7391403" cy="6748273"/>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60876">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Sr. No</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Name of</a:t>
                      </a:r>
                      <a:r>
                        <a:rPr lang="en-IN" sz="2000" b="1" cap="none" spc="0" baseline="0" dirty="0" smtClean="0">
                          <a:ln>
                            <a:noFill/>
                          </a:ln>
                          <a:solidFill>
                            <a:schemeClr val="tx1"/>
                          </a:solidFill>
                          <a:effectLst/>
                          <a:latin typeface="Times New Roman" pitchFamily="18" charset="0"/>
                          <a:cs typeface="Times New Roman" pitchFamily="18" charset="0"/>
                        </a:rPr>
                        <a:t> Student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Enrolment</a:t>
                      </a:r>
                      <a:r>
                        <a:rPr lang="en-IN" sz="2000" b="1" cap="none" spc="0" baseline="0" dirty="0" smtClean="0">
                          <a:ln>
                            <a:noFill/>
                          </a:ln>
                          <a:solidFill>
                            <a:schemeClr val="tx1"/>
                          </a:solidFill>
                          <a:effectLst/>
                          <a:latin typeface="Times New Roman" pitchFamily="18" charset="0"/>
                          <a:cs typeface="Times New Roman" pitchFamily="18" charset="0"/>
                        </a:rPr>
                        <a:t>  No </a:t>
                      </a:r>
                      <a:r>
                        <a:rPr lang="en-IN" sz="2000" b="1" cap="none" spc="0" dirty="0" smtClean="0">
                          <a:ln>
                            <a:noFill/>
                          </a:ln>
                          <a:solidFill>
                            <a:schemeClr val="tx1"/>
                          </a:solidFill>
                          <a:effectLst/>
                          <a:latin typeface="Times New Roman" pitchFamily="18" charset="0"/>
                          <a:cs typeface="Times New Roman" pitchFamily="18" charset="0"/>
                        </a:rPr>
                        <a:t> </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Class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Photos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22861">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tx1"/>
                          </a:solidFill>
                          <a:effectLst/>
                          <a:latin typeface="Times New Roman" pitchFamily="18" charset="0"/>
                          <a:ea typeface="+mn-ea"/>
                          <a:cs typeface="Times New Roman" pitchFamily="18" charset="0"/>
                        </a:rPr>
                        <a:t>SURYAWANSHI HARSHAD KEDA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tx1"/>
                          </a:solidFill>
                          <a:effectLst/>
                          <a:latin typeface="Times New Roman" pitchFamily="18" charset="0"/>
                          <a:ea typeface="+mn-ea"/>
                          <a:cs typeface="Times New Roman" pitchFamily="18" charset="0"/>
                        </a:rPr>
                        <a:t>2011670266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1" kern="1200" cap="none" spc="0" dirty="0" smtClean="0">
                          <a:ln>
                            <a:noFill/>
                          </a:ln>
                          <a:solidFill>
                            <a:schemeClr val="tx1"/>
                          </a:solidFill>
                          <a:effectLst/>
                          <a:latin typeface="Times New Roman" pitchFamily="18" charset="0"/>
                          <a:ea typeface="+mn-ea"/>
                          <a:cs typeface="Times New Roman" pitchFamily="18" charset="0"/>
                        </a:rPr>
                        <a:t>76.88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SAKSHI SHARAD SHINDE</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2111670494</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75.75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32268">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3</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YADAV AJAY BIJAYNARAYAN</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2111670492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75.00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Industrial Visits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733800"/>
          <a:ext cx="7162800" cy="457200"/>
        </p:xfrm>
        <a:graphic>
          <a:graphicData uri="http://schemas.openxmlformats.org/drawingml/2006/table">
            <a:tbl>
              <a:tblPr firstRow="1" bandRow="1">
                <a:tableStyleId>{5C22544A-7EE6-4342-B048-85BDC9FD1C3A}</a:tableStyleId>
              </a:tblPr>
              <a:tblGrid>
                <a:gridCol w="7162800"/>
              </a:tblGrid>
              <a:tr h="457200">
                <a:tc>
                  <a:txBody>
                    <a:bodyPr/>
                    <a:lstStyle/>
                    <a:p>
                      <a:pPr algn="ctr"/>
                      <a:r>
                        <a:rPr kumimoji="0" lang="en-IN" sz="1800" b="1" kern="1200" dirty="0" smtClean="0">
                          <a:solidFill>
                            <a:schemeClr val="accent4">
                              <a:lumMod val="50000"/>
                            </a:schemeClr>
                          </a:solidFill>
                          <a:latin typeface="Times New Roman" pitchFamily="18" charset="0"/>
                          <a:ea typeface="+mn-ea"/>
                          <a:cs typeface="Times New Roman" pitchFamily="18" charset="0"/>
                        </a:rPr>
                        <a:t>  </a:t>
                      </a:r>
                      <a:r>
                        <a:rPr kumimoji="0" lang="en-IN" sz="1800" b="1" kern="1200" dirty="0" smtClean="0">
                          <a:solidFill>
                            <a:schemeClr val="tx1"/>
                          </a:solidFill>
                          <a:latin typeface="Times New Roman" pitchFamily="18" charset="0"/>
                          <a:ea typeface="+mn-ea"/>
                          <a:cs typeface="Times New Roman" pitchFamily="18" charset="0"/>
                        </a:rPr>
                        <a:t>Industrial Visit </a:t>
                      </a:r>
                      <a:r>
                        <a:rPr kumimoji="0" lang="de-DE" sz="1800" b="1" kern="1200" dirty="0" smtClean="0">
                          <a:solidFill>
                            <a:schemeClr val="tx1"/>
                          </a:solidFill>
                          <a:latin typeface="Times New Roman" pitchFamily="18" charset="0"/>
                          <a:ea typeface="+mn-ea"/>
                          <a:cs typeface="Times New Roman" pitchFamily="18" charset="0"/>
                        </a:rPr>
                        <a:t>to Superstructure in Building Construction</a:t>
                      </a:r>
                      <a:endParaRPr kumimoji="0" lang="en-IN" sz="1800" b="1" kern="1200" dirty="0">
                        <a:solidFill>
                          <a:schemeClr val="tx1"/>
                        </a:solidFill>
                        <a:latin typeface="Times New Roman" pitchFamily="18" charset="0"/>
                        <a:ea typeface="+mn-ea"/>
                        <a:cs typeface="Times New Roman" pitchFamily="18" charset="0"/>
                      </a:endParaRPr>
                    </a:p>
                  </a:txBody>
                  <a:tcPr anchor="ctr">
                    <a:solidFill>
                      <a:schemeClr val="tx2">
                        <a:lumMod val="40000"/>
                        <a:lumOff val="60000"/>
                      </a:schemeClr>
                    </a:solidFill>
                  </a:tcPr>
                </a:tc>
              </a:tr>
            </a:tbl>
          </a:graphicData>
        </a:graphic>
      </p:graphicFrame>
      <p:sp>
        <p:nvSpPr>
          <p:cNvPr id="23" name="Rectangle 22"/>
          <p:cNvSpPr/>
          <p:nvPr/>
        </p:nvSpPr>
        <p:spPr>
          <a:xfrm>
            <a:off x="228600" y="4267200"/>
            <a:ext cx="7239000" cy="3886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Industrial </a:t>
            </a:r>
            <a:r>
              <a:rPr lang="en-IN" sz="1600" dirty="0" smtClean="0">
                <a:latin typeface="Times New Roman" pitchFamily="18" charset="0"/>
                <a:cs typeface="Times New Roman" pitchFamily="18" charset="0"/>
              </a:rPr>
              <a:t>visit </a:t>
            </a:r>
            <a:r>
              <a:rPr lang="de-DE" sz="1600" dirty="0" smtClean="0">
                <a:latin typeface="Times New Roman" pitchFamily="18" charset="0"/>
                <a:cs typeface="Times New Roman" pitchFamily="18" charset="0"/>
              </a:rPr>
              <a:t>to Superstructure in Building Construction</a:t>
            </a:r>
            <a:r>
              <a:rPr lang="en-IN" sz="1600" dirty="0" smtClean="0">
                <a:latin typeface="Times New Roman" pitchFamily="18" charset="0"/>
                <a:cs typeface="Times New Roman" pitchFamily="18" charset="0"/>
              </a:rPr>
              <a:t>.</a:t>
            </a:r>
          </a:p>
          <a:p>
            <a:pPr algn="just"/>
            <a:r>
              <a:rPr lang="en-IN" sz="1600" b="1" dirty="0" smtClean="0">
                <a:latin typeface="Times New Roman" pitchFamily="18" charset="0"/>
                <a:cs typeface="Times New Roman" pitchFamily="18" charset="0"/>
              </a:rPr>
              <a:t>Date of Visit:-</a:t>
            </a:r>
          </a:p>
          <a:p>
            <a:pPr algn="just"/>
            <a:r>
              <a:rPr lang="en-IN" sz="1600" dirty="0" smtClean="0">
                <a:latin typeface="Times New Roman" pitchFamily="18" charset="0"/>
                <a:cs typeface="Times New Roman" pitchFamily="18" charset="0"/>
              </a:rPr>
              <a:t>14.11.2022</a:t>
            </a:r>
          </a:p>
          <a:p>
            <a:pPr algn="just"/>
            <a:r>
              <a:rPr lang="en-IN" sz="1600" b="1" dirty="0" smtClean="0">
                <a:latin typeface="Times New Roman" pitchFamily="18" charset="0"/>
                <a:cs typeface="Times New Roman" pitchFamily="18" charset="0"/>
              </a:rPr>
              <a:t>Visit Location:-</a:t>
            </a:r>
          </a:p>
          <a:p>
            <a:pPr algn="just"/>
            <a:r>
              <a:rPr lang="en-IN" sz="1600" dirty="0" err="1" smtClean="0">
                <a:latin typeface="Times New Roman" pitchFamily="18" charset="0"/>
                <a:cs typeface="Times New Roman" pitchFamily="18" charset="0"/>
              </a:rPr>
              <a:t>Fadol</a:t>
            </a:r>
            <a:r>
              <a:rPr lang="en-IN" sz="1600" dirty="0" smtClean="0">
                <a:latin typeface="Times New Roman" pitchFamily="18" charset="0"/>
                <a:cs typeface="Times New Roman" pitchFamily="18" charset="0"/>
              </a:rPr>
              <a:t> Mala </a:t>
            </a:r>
            <a:r>
              <a:rPr lang="en-IN" sz="1600" dirty="0" err="1" smtClean="0">
                <a:latin typeface="Times New Roman" pitchFamily="18" charset="0"/>
                <a:cs typeface="Times New Roman" pitchFamily="18" charset="0"/>
              </a:rPr>
              <a:t>Mauli</a:t>
            </a:r>
            <a:r>
              <a:rPr lang="en-IN" sz="1600" dirty="0" smtClean="0">
                <a:latin typeface="Times New Roman" pitchFamily="18" charset="0"/>
                <a:cs typeface="Times New Roman" pitchFamily="18" charset="0"/>
              </a:rPr>
              <a:t> Lawns </a:t>
            </a:r>
            <a:r>
              <a:rPr lang="en-IN" sz="1600" dirty="0" err="1" smtClean="0">
                <a:latin typeface="Times New Roman" pitchFamily="18" charset="0"/>
                <a:cs typeface="Times New Roman" pitchFamily="18" charset="0"/>
              </a:rPr>
              <a:t>Nashik</a:t>
            </a:r>
            <a:endParaRPr lang="en-IN" sz="1600" dirty="0" smtClean="0">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lvl="0" algn="just"/>
            <a:r>
              <a:rPr lang="en-US" sz="1600" dirty="0" smtClean="0">
                <a:latin typeface="Times New Roman" pitchFamily="18" charset="0"/>
                <a:cs typeface="Times New Roman" pitchFamily="18" charset="0"/>
              </a:rPr>
              <a:t>1. </a:t>
            </a:r>
            <a:r>
              <a:rPr lang="en-IN" sz="1600" dirty="0" smtClean="0">
                <a:latin typeface="Times New Roman" pitchFamily="18" charset="0"/>
                <a:cs typeface="Times New Roman" pitchFamily="18" charset="0"/>
              </a:rPr>
              <a:t>Verify that the construction of the superstructure meets the approved plans and specifications.</a:t>
            </a:r>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2. </a:t>
            </a:r>
            <a:r>
              <a:rPr lang="en-IN" sz="1600" dirty="0" smtClean="0">
                <a:latin typeface="Times New Roman" pitchFamily="18" charset="0"/>
                <a:cs typeface="Times New Roman" pitchFamily="18" charset="0"/>
              </a:rPr>
              <a:t>Evaluate the quality of workmanship and construction practices used in building the superstructure. This involves inspecting the finishes, joints, connections, and other details for defects, inconsistencies, or deviations from the approved plans.</a:t>
            </a:r>
          </a:p>
          <a:p>
            <a:pPr lvl="0" algn="just"/>
            <a:r>
              <a:rPr lang="en-US" sz="1600" dirty="0" smtClean="0">
                <a:latin typeface="Times New Roman" pitchFamily="18" charset="0"/>
                <a:cs typeface="Times New Roman" pitchFamily="18" charset="0"/>
              </a:rPr>
              <a:t>3. Understand different super structural components parts of building .</a:t>
            </a:r>
            <a:endParaRPr lang="en-IN" sz="1600" dirty="0" smtClean="0">
              <a:latin typeface="Times New Roman" pitchFamily="18" charset="0"/>
              <a:cs typeface="Times New Roman" pitchFamily="18" charset="0"/>
            </a:endParaRPr>
          </a:p>
          <a:p>
            <a:pPr algn="just"/>
            <a:endParaRPr lang="en-IN" dirty="0" smtClean="0"/>
          </a:p>
          <a:p>
            <a:pPr algn="just"/>
            <a:endParaRPr lang="en-IN" dirty="0" smtClean="0"/>
          </a:p>
          <a:p>
            <a:pPr algn="just"/>
            <a:endParaRPr lang="en-IN" dirty="0"/>
          </a:p>
        </p:txBody>
      </p:sp>
      <p:sp>
        <p:nvSpPr>
          <p:cNvPr id="27" name="Rectangle 26"/>
          <p:cNvSpPr/>
          <p:nvPr/>
        </p:nvSpPr>
        <p:spPr>
          <a:xfrm>
            <a:off x="1981200" y="8305800"/>
            <a:ext cx="3810000" cy="2514600"/>
          </a:xfrm>
          <a:prstGeom prst="rect">
            <a:avLst/>
          </a:prstGeom>
          <a:blipFill>
            <a:blip r:embed="rId3"/>
            <a:stretch>
              <a:fillRect/>
            </a:stretch>
          </a:blip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000" dirty="0" smtClean="0">
                          <a:solidFill>
                            <a:schemeClr val="tx1"/>
                          </a:solidFill>
                          <a:latin typeface="Times New Roman" pitchFamily="18" charset="0"/>
                          <a:cs typeface="Times New Roman" pitchFamily="18" charset="0"/>
                        </a:rPr>
                        <a:t>Personality Development: The Art of Success</a:t>
                      </a:r>
                      <a:endParaRPr lang="en-IN" sz="2000" dirty="0">
                        <a:solidFill>
                          <a:schemeClr val="tx1"/>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381000" y="4267200"/>
            <a:ext cx="6934200" cy="4343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Personality Development: The Art of Success</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03.10.2022</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Mr. Kiran Mohite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Help individuals gain a deeper understanding of themselves, their strengths, weaknesses, values, beliefs, and motivations. </a:t>
            </a:r>
          </a:p>
          <a:p>
            <a:pPr marL="342900" indent="-342900" algn="just">
              <a:buAutoNum type="arabicPeriod"/>
            </a:pPr>
            <a:r>
              <a:rPr lang="en-IN" dirty="0" smtClean="0">
                <a:latin typeface="Times New Roman" pitchFamily="18" charset="0"/>
                <a:cs typeface="Times New Roman" pitchFamily="18" charset="0"/>
              </a:rPr>
              <a:t>Build confidence and self-esteem by providing strategies for overcoming self-doubt, negative self-talk, and limiting beliefs. </a:t>
            </a:r>
          </a:p>
          <a:p>
            <a:pPr marL="342900" indent="-342900" algn="just">
              <a:buAutoNum type="arabicPeriod"/>
            </a:pPr>
            <a:r>
              <a:rPr lang="en-IN" dirty="0" smtClean="0">
                <a:latin typeface="Times New Roman" pitchFamily="18" charset="0"/>
                <a:cs typeface="Times New Roman" pitchFamily="18" charset="0"/>
              </a:rPr>
              <a:t>Enhance verbal and non-verbal communication skills, including active listening, assertiveness, clarity, and empathy.</a:t>
            </a:r>
            <a:endParaRPr lang="en-IN" dirty="0">
              <a:latin typeface="Times New Roman" pitchFamily="18" charset="0"/>
              <a:cs typeface="Times New Roman" pitchFamily="18" charset="0"/>
            </a:endParaRPr>
          </a:p>
        </p:txBody>
      </p:sp>
      <p:sp>
        <p:nvSpPr>
          <p:cNvPr id="20" name="Rectangle 19"/>
          <p:cNvSpPr/>
          <p:nvPr/>
        </p:nvSpPr>
        <p:spPr>
          <a:xfrm>
            <a:off x="457200" y="8686800"/>
            <a:ext cx="3352800" cy="2133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86200" y="8686800"/>
            <a:ext cx="3276600" cy="21336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6096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Skill development 2022</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05200"/>
          <a:ext cx="3505200" cy="609600"/>
        </p:xfrm>
        <a:graphic>
          <a:graphicData uri="http://schemas.openxmlformats.org/drawingml/2006/table">
            <a:tbl>
              <a:tblPr firstRow="1" bandRow="1">
                <a:tableStyleId>{5C22544A-7EE6-4342-B048-85BDC9FD1C3A}</a:tableStyleId>
              </a:tblPr>
              <a:tblGrid>
                <a:gridCol w="3505200"/>
              </a:tblGrid>
              <a:tr h="609600">
                <a:tc>
                  <a:txBody>
                    <a:bodyPr/>
                    <a:lstStyle/>
                    <a:p>
                      <a:pPr algn="ctr"/>
                      <a:r>
                        <a:rPr lang="en-IN" sz="1800" dirty="0" smtClean="0">
                          <a:solidFill>
                            <a:srgbClr val="FFFF00"/>
                          </a:solidFill>
                          <a:latin typeface="Times New Roman" pitchFamily="18" charset="0"/>
                          <a:cs typeface="Times New Roman" pitchFamily="18" charset="0"/>
                        </a:rPr>
                        <a:t>Foundation</a:t>
                      </a:r>
                      <a:r>
                        <a:rPr lang="en-IN" sz="1800" baseline="0" dirty="0" smtClean="0">
                          <a:solidFill>
                            <a:srgbClr val="FFFF00"/>
                          </a:solidFill>
                          <a:latin typeface="Times New Roman" pitchFamily="18" charset="0"/>
                          <a:cs typeface="Times New Roman" pitchFamily="18" charset="0"/>
                        </a:rPr>
                        <a:t> Layout</a:t>
                      </a:r>
                      <a:endParaRPr lang="en-IN" sz="1800" dirty="0">
                        <a:solidFill>
                          <a:srgbClr val="FFFF00"/>
                        </a:solidFill>
                        <a:latin typeface="Times New Roman" pitchFamily="18" charset="0"/>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228600" y="4267200"/>
            <a:ext cx="36576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Foundation Layout</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22.11.2022</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Parking ground.</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This competition is organized to develop structural skill among the students.. </a:t>
            </a:r>
          </a:p>
          <a:p>
            <a:pPr marL="342900" indent="-342900" algn="just">
              <a:buAutoNum type="arabicPeriod"/>
            </a:pPr>
            <a:r>
              <a:rPr lang="en-IN" sz="1600" dirty="0" smtClean="0">
                <a:latin typeface="Times New Roman" pitchFamily="18" charset="0"/>
                <a:cs typeface="Times New Roman" pitchFamily="18" charset="0"/>
              </a:rPr>
              <a:t>Students should able to understand the how to implement layout by using Drawing. </a:t>
            </a:r>
          </a:p>
        </p:txBody>
      </p:sp>
      <p:sp>
        <p:nvSpPr>
          <p:cNvPr id="9" name="Rectangle 8"/>
          <p:cNvSpPr/>
          <p:nvPr/>
        </p:nvSpPr>
        <p:spPr>
          <a:xfrm>
            <a:off x="4038600" y="4267200"/>
            <a:ext cx="35052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Testing of Civil Engineering material</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23.11.2022</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Parking ground.</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To understand the procedure of material testing.</a:t>
            </a:r>
          </a:p>
          <a:p>
            <a:pPr marL="342900" indent="-342900" algn="just">
              <a:buAutoNum type="arabicPeriod"/>
            </a:pPr>
            <a:r>
              <a:rPr lang="en-IN" sz="1600" dirty="0" smtClean="0">
                <a:latin typeface="Times New Roman" pitchFamily="18" charset="0"/>
                <a:cs typeface="Times New Roman" pitchFamily="18" charset="0"/>
              </a:rPr>
              <a:t>To understand the equipment used for lab test and field test of material.</a:t>
            </a:r>
          </a:p>
          <a:p>
            <a:pPr marL="342900" indent="-342900" algn="just">
              <a:buAutoNum type="arabicPeriod"/>
            </a:pPr>
            <a:r>
              <a:rPr lang="en-IN" sz="1600" dirty="0" smtClean="0">
                <a:latin typeface="Times New Roman" pitchFamily="18" charset="0"/>
                <a:cs typeface="Times New Roman" pitchFamily="18" charset="0"/>
              </a:rPr>
              <a:t>To understand the acceptance criteria for use of materials.</a:t>
            </a:r>
          </a:p>
        </p:txBody>
      </p:sp>
      <p:graphicFrame>
        <p:nvGraphicFramePr>
          <p:cNvPr id="11" name="Table 10"/>
          <p:cNvGraphicFramePr>
            <a:graphicFrameLocks noGrp="1"/>
          </p:cNvGraphicFramePr>
          <p:nvPr/>
        </p:nvGraphicFramePr>
        <p:xfrm>
          <a:off x="4038600" y="3505200"/>
          <a:ext cx="3505200" cy="640080"/>
        </p:xfrm>
        <a:graphic>
          <a:graphicData uri="http://schemas.openxmlformats.org/drawingml/2006/table">
            <a:tbl>
              <a:tblPr firstRow="1" bandRow="1">
                <a:tableStyleId>{5C22544A-7EE6-4342-B048-85BDC9FD1C3A}</a:tableStyleId>
              </a:tblPr>
              <a:tblGrid>
                <a:gridCol w="35052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Testing of Civil Engineering material</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3" name="Rectangle 12"/>
          <p:cNvSpPr/>
          <p:nvPr/>
        </p:nvSpPr>
        <p:spPr>
          <a:xfrm>
            <a:off x="4114800" y="8229600"/>
            <a:ext cx="3200400" cy="2362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533400" y="8229600"/>
            <a:ext cx="3352800" cy="2438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Skill development 2022</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810000" cy="640080"/>
        </p:xfrm>
        <a:graphic>
          <a:graphicData uri="http://schemas.openxmlformats.org/drawingml/2006/table">
            <a:tbl>
              <a:tblPr firstRow="1" bandRow="1">
                <a:tableStyleId>{5C22544A-7EE6-4342-B048-85BDC9FD1C3A}</a:tableStyleId>
              </a:tblPr>
              <a:tblGrid>
                <a:gridCol w="38100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Introduction to Auto-CAD and basic settings &amp; Commands to be used</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228600" y="4267200"/>
            <a:ext cx="36576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Introduction to Auto-CAD and basic settings &amp; Commands to be used</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26.11.2022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Class Room 203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Speed in drafting of civil engineering drawings.</a:t>
            </a:r>
          </a:p>
          <a:p>
            <a:pPr marL="342900" indent="-342900" algn="just">
              <a:buAutoNum type="arabicPeriod"/>
            </a:pPr>
            <a:r>
              <a:rPr lang="en-IN" sz="1600" dirty="0" smtClean="0">
                <a:latin typeface="Times New Roman" pitchFamily="18" charset="0"/>
                <a:cs typeface="Times New Roman" pitchFamily="18" charset="0"/>
              </a:rPr>
              <a:t>Printing of drawings on different size of sheets.</a:t>
            </a:r>
          </a:p>
        </p:txBody>
      </p:sp>
      <p:sp>
        <p:nvSpPr>
          <p:cNvPr id="9" name="Rectangle 8"/>
          <p:cNvSpPr/>
          <p:nvPr/>
        </p:nvSpPr>
        <p:spPr>
          <a:xfrm>
            <a:off x="4038600" y="4267200"/>
            <a:ext cx="3505200" cy="3505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Quantity calculation using Spread sheet &amp; CAD</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24.11.2022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Class Room 203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Effective use of soft computing technique.</a:t>
            </a:r>
          </a:p>
          <a:p>
            <a:pPr marL="342900" indent="-342900" algn="just">
              <a:buAutoNum type="arabicPeriod"/>
            </a:pPr>
            <a:r>
              <a:rPr lang="en-IN" sz="1600" dirty="0" smtClean="0">
                <a:latin typeface="Times New Roman" pitchFamily="18" charset="0"/>
                <a:cs typeface="Times New Roman" pitchFamily="18" charset="0"/>
              </a:rPr>
              <a:t>To determine the estimated cost of proposed work.</a:t>
            </a:r>
          </a:p>
        </p:txBody>
      </p:sp>
      <p:graphicFrame>
        <p:nvGraphicFramePr>
          <p:cNvPr id="11" name="Table 10"/>
          <p:cNvGraphicFramePr>
            <a:graphicFrameLocks noGrp="1"/>
          </p:cNvGraphicFramePr>
          <p:nvPr/>
        </p:nvGraphicFramePr>
        <p:xfrm>
          <a:off x="4038600" y="3505200"/>
          <a:ext cx="3505200" cy="640080"/>
        </p:xfrm>
        <a:graphic>
          <a:graphicData uri="http://schemas.openxmlformats.org/drawingml/2006/table">
            <a:tbl>
              <a:tblPr firstRow="1" bandRow="1">
                <a:tableStyleId>{5C22544A-7EE6-4342-B048-85BDC9FD1C3A}</a:tableStyleId>
              </a:tblPr>
              <a:tblGrid>
                <a:gridCol w="35052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Quantity calculation using Spread sheet &amp; CAD</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3" name="Rectangle 12"/>
          <p:cNvSpPr/>
          <p:nvPr/>
        </p:nvSpPr>
        <p:spPr>
          <a:xfrm>
            <a:off x="4038600" y="8001000"/>
            <a:ext cx="3352800" cy="2590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381000" y="8001000"/>
            <a:ext cx="3505200" cy="2667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Skill development 2022</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685800" y="3505200"/>
          <a:ext cx="6629400" cy="609600"/>
        </p:xfrm>
        <a:graphic>
          <a:graphicData uri="http://schemas.openxmlformats.org/drawingml/2006/table">
            <a:tbl>
              <a:tblPr firstRow="1" bandRow="1">
                <a:tableStyleId>{5C22544A-7EE6-4342-B048-85BDC9FD1C3A}</a:tableStyleId>
              </a:tblPr>
              <a:tblGrid>
                <a:gridCol w="6629400"/>
              </a:tblGrid>
              <a:tr h="609600">
                <a:tc>
                  <a:txBody>
                    <a:bodyPr/>
                    <a:lstStyle/>
                    <a:p>
                      <a:pPr algn="ctr"/>
                      <a:r>
                        <a:rPr kumimoji="0" lang="de-DE" sz="1800" b="1" kern="1200" dirty="0" smtClean="0">
                          <a:solidFill>
                            <a:srgbClr val="FFFF00"/>
                          </a:solidFill>
                          <a:latin typeface="Times New Roman" pitchFamily="18" charset="0"/>
                          <a:ea typeface="+mn-ea"/>
                          <a:cs typeface="Times New Roman" pitchFamily="18" charset="0"/>
                        </a:rPr>
                        <a:t>Introduction to Basic Mathematics &amp; use of Scientific Calculator</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533400" y="4267200"/>
            <a:ext cx="6934200" cy="2895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solidFill>
                  <a:schemeClr val="tx1"/>
                </a:solidFill>
                <a:latin typeface="Times New Roman" pitchFamily="18" charset="0"/>
                <a:cs typeface="Times New Roman" pitchFamily="18" charset="0"/>
              </a:rPr>
              <a:t>Introduction to Basic Mathematics &amp; use of Scientific Calculator</a:t>
            </a:r>
            <a:r>
              <a:rPr lang="en-IN" sz="1600" dirty="0" smtClean="0">
                <a:solidFill>
                  <a:schemeClr val="tx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21.11.2022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Class Room 203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Effective use of basic mathematics and scientific calculator.</a:t>
            </a:r>
          </a:p>
          <a:p>
            <a:pPr marL="342900" indent="-342900" algn="just">
              <a:buAutoNum type="arabicPeriod"/>
            </a:pPr>
            <a:r>
              <a:rPr lang="en-IN" sz="1600" dirty="0" smtClean="0">
                <a:latin typeface="Times New Roman" pitchFamily="18" charset="0"/>
                <a:cs typeface="Times New Roman" pitchFamily="18" charset="0"/>
              </a:rPr>
              <a:t>Minimise the error while using calculator.</a:t>
            </a:r>
          </a:p>
        </p:txBody>
      </p:sp>
      <p:sp>
        <p:nvSpPr>
          <p:cNvPr id="14" name="Rectangle 13"/>
          <p:cNvSpPr/>
          <p:nvPr/>
        </p:nvSpPr>
        <p:spPr>
          <a:xfrm>
            <a:off x="1066800" y="7467600"/>
            <a:ext cx="5867400" cy="32004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alpha val="69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6096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Skill development 2022</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70104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en-IN" sz="2000" b="1" kern="1200" baseline="0" dirty="0" smtClean="0">
                          <a:solidFill>
                            <a:srgbClr val="FFFF00"/>
                          </a:solidFill>
                          <a:latin typeface="Times New Roman" pitchFamily="18" charset="0"/>
                          <a:ea typeface="+mn-ea"/>
                          <a:cs typeface="Times New Roman" pitchFamily="18" charset="0"/>
                        </a:rPr>
                        <a:t>Use of Auto Level for Ground Elevation calculations</a:t>
                      </a:r>
                      <a:r>
                        <a:rPr kumimoji="0" lang="de-DE" sz="2000" b="1" kern="1200" baseline="0" dirty="0" smtClean="0">
                          <a:solidFill>
                            <a:srgbClr val="FFFF00"/>
                          </a:solidFill>
                          <a:latin typeface="Times New Roman" pitchFamily="18" charset="0"/>
                          <a:ea typeface="+mn-ea"/>
                          <a:cs typeface="Times New Roman" pitchFamily="18" charset="0"/>
                        </a:rPr>
                        <a:t> </a:t>
                      </a:r>
                      <a:endParaRPr kumimoji="0" lang="en-IN" sz="2000" b="1" kern="1200" baseline="0" dirty="0">
                        <a:solidFill>
                          <a:srgbClr val="FFFF00"/>
                        </a:solidFill>
                        <a:latin typeface="Times New Roman" pitchFamily="18" charset="0"/>
                        <a:ea typeface="+mn-ea"/>
                        <a:cs typeface="Times New Roman" pitchFamily="18" charset="0"/>
                      </a:endParaRPr>
                    </a:p>
                  </a:txBody>
                  <a:tcPr anchor="ctr"/>
                </a:tc>
              </a:tr>
            </a:tbl>
          </a:graphicData>
        </a:graphic>
      </p:graphicFrame>
      <p:sp>
        <p:nvSpPr>
          <p:cNvPr id="16" name="Rectangle 15"/>
          <p:cNvSpPr/>
          <p:nvPr/>
        </p:nvSpPr>
        <p:spPr>
          <a:xfrm>
            <a:off x="381000" y="4267200"/>
            <a:ext cx="6934200" cy="3200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Use of Auto Level for Ground Elevation calculations.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25.11.2022</a:t>
            </a:r>
          </a:p>
          <a:p>
            <a:pPr algn="just"/>
            <a:r>
              <a:rPr lang="en-IN" b="1" dirty="0" smtClean="0">
                <a:latin typeface="Times New Roman" pitchFamily="18" charset="0"/>
                <a:cs typeface="Times New Roman" pitchFamily="18" charset="0"/>
              </a:rPr>
              <a:t>Location:-</a:t>
            </a:r>
          </a:p>
          <a:p>
            <a:pPr algn="just"/>
            <a:r>
              <a:rPr lang="en-IN" dirty="0" err="1" smtClean="0">
                <a:latin typeface="Times New Roman" pitchFamily="18" charset="0"/>
                <a:cs typeface="Times New Roman" pitchFamily="18" charset="0"/>
              </a:rPr>
              <a:t>Sandip</a:t>
            </a:r>
            <a:r>
              <a:rPr lang="en-IN" dirty="0" smtClean="0">
                <a:latin typeface="Times New Roman" pitchFamily="18" charset="0"/>
                <a:cs typeface="Times New Roman" pitchFamily="18" charset="0"/>
              </a:rPr>
              <a:t> Polytechnic Parking ground.</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Ground elevation calculation. </a:t>
            </a:r>
          </a:p>
          <a:p>
            <a:pPr marL="342900" indent="-342900" algn="just">
              <a:buAutoNum type="arabicPeriod"/>
            </a:pPr>
            <a:r>
              <a:rPr lang="en-IN" dirty="0" smtClean="0">
                <a:latin typeface="Times New Roman" pitchFamily="18" charset="0"/>
                <a:cs typeface="Times New Roman" pitchFamily="18" charset="0"/>
              </a:rPr>
              <a:t>Effective use of Auto-Level.</a:t>
            </a:r>
            <a:endParaRPr lang="en-IN" dirty="0">
              <a:latin typeface="Times New Roman" pitchFamily="18" charset="0"/>
              <a:cs typeface="Times New Roman" pitchFamily="18" charset="0"/>
            </a:endParaRPr>
          </a:p>
        </p:txBody>
      </p:sp>
      <p:sp>
        <p:nvSpPr>
          <p:cNvPr id="20" name="Rectangle 19"/>
          <p:cNvSpPr/>
          <p:nvPr/>
        </p:nvSpPr>
        <p:spPr>
          <a:xfrm>
            <a:off x="457200" y="7620000"/>
            <a:ext cx="3200400" cy="32004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733800" y="7620000"/>
            <a:ext cx="3200400" cy="3200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6670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810000" cy="609600"/>
        </p:xfrm>
        <a:graphic>
          <a:graphicData uri="http://schemas.openxmlformats.org/drawingml/2006/table">
            <a:tbl>
              <a:tblPr firstRow="1" bandRow="1">
                <a:tableStyleId>{5C22544A-7EE6-4342-B048-85BDC9FD1C3A}</a:tableStyleId>
              </a:tblPr>
              <a:tblGrid>
                <a:gridCol w="38100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Bridge Making Competiton</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228600" y="4267200"/>
            <a:ext cx="3657600" cy="3048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Bridge making competition</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15.09.2022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Class Room 203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Skills of students where developed.</a:t>
            </a:r>
          </a:p>
          <a:p>
            <a:pPr marL="342900" indent="-342900" algn="just">
              <a:buAutoNum type="arabicPeriod"/>
            </a:pPr>
            <a:r>
              <a:rPr lang="en-IN" sz="1600" dirty="0" smtClean="0">
                <a:latin typeface="Times New Roman" pitchFamily="18" charset="0"/>
                <a:cs typeface="Times New Roman" pitchFamily="18" charset="0"/>
              </a:rPr>
              <a:t>Students come to know importance of team work.</a:t>
            </a:r>
          </a:p>
        </p:txBody>
      </p:sp>
      <p:sp>
        <p:nvSpPr>
          <p:cNvPr id="9" name="Rectangle 8"/>
          <p:cNvSpPr/>
          <p:nvPr/>
        </p:nvSpPr>
        <p:spPr>
          <a:xfrm>
            <a:off x="4038600" y="4267200"/>
            <a:ext cx="3505200" cy="3048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Poster making competition</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12.09.2022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Drawing Hall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Skills of students where developed.</a:t>
            </a:r>
          </a:p>
          <a:p>
            <a:pPr marL="342900" indent="-342900" algn="just">
              <a:buAutoNum type="arabicPeriod"/>
            </a:pPr>
            <a:r>
              <a:rPr lang="en-IN" sz="1600" dirty="0" smtClean="0">
                <a:latin typeface="Times New Roman" pitchFamily="18" charset="0"/>
                <a:cs typeface="Times New Roman" pitchFamily="18" charset="0"/>
              </a:rPr>
              <a:t>Improvement in their ideas and thoughts.</a:t>
            </a:r>
          </a:p>
        </p:txBody>
      </p:sp>
      <p:graphicFrame>
        <p:nvGraphicFramePr>
          <p:cNvPr id="11" name="Table 10"/>
          <p:cNvGraphicFramePr>
            <a:graphicFrameLocks noGrp="1"/>
          </p:cNvGraphicFramePr>
          <p:nvPr/>
        </p:nvGraphicFramePr>
        <p:xfrm>
          <a:off x="4038600" y="3505200"/>
          <a:ext cx="3505200" cy="609600"/>
        </p:xfrm>
        <a:graphic>
          <a:graphicData uri="http://schemas.openxmlformats.org/drawingml/2006/table">
            <a:tbl>
              <a:tblPr firstRow="1" bandRow="1">
                <a:tableStyleId>{5C22544A-7EE6-4342-B048-85BDC9FD1C3A}</a:tableStyleId>
              </a:tblPr>
              <a:tblGrid>
                <a:gridCol w="35052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Poster Making Competition</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3" name="Rectangle 12"/>
          <p:cNvSpPr/>
          <p:nvPr/>
        </p:nvSpPr>
        <p:spPr>
          <a:xfrm>
            <a:off x="4038600" y="7467600"/>
            <a:ext cx="3352800" cy="3124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381000" y="7467600"/>
            <a:ext cx="3505200" cy="3200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Competition</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810000" cy="609600"/>
        </p:xfrm>
        <a:graphic>
          <a:graphicData uri="http://schemas.openxmlformats.org/drawingml/2006/table">
            <a:tbl>
              <a:tblPr firstRow="1" bandRow="1">
                <a:tableStyleId>{5C22544A-7EE6-4342-B048-85BDC9FD1C3A}</a:tableStyleId>
              </a:tblPr>
              <a:tblGrid>
                <a:gridCol w="38100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Rangoli Competiton</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228600" y="4267200"/>
            <a:ext cx="3657600" cy="3048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Rangoli competition</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16.09.2022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Class Room 101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Skills of students where developed.</a:t>
            </a:r>
          </a:p>
          <a:p>
            <a:pPr marL="342900" indent="-342900" algn="just"/>
            <a:endParaRPr lang="en-IN" sz="1600" dirty="0" smtClean="0">
              <a:latin typeface="Times New Roman" pitchFamily="18" charset="0"/>
              <a:cs typeface="Times New Roman" pitchFamily="18" charset="0"/>
            </a:endParaRPr>
          </a:p>
        </p:txBody>
      </p:sp>
      <p:sp>
        <p:nvSpPr>
          <p:cNvPr id="9" name="Rectangle 8"/>
          <p:cNvSpPr/>
          <p:nvPr/>
        </p:nvSpPr>
        <p:spPr>
          <a:xfrm>
            <a:off x="4038600" y="4267200"/>
            <a:ext cx="3505200" cy="3276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de-DE" sz="1600" dirty="0" smtClean="0">
                <a:latin typeface="Times New Roman" pitchFamily="18" charset="0"/>
                <a:cs typeface="Times New Roman" pitchFamily="18" charset="0"/>
              </a:rPr>
              <a:t>Project competition</a:t>
            </a:r>
            <a:r>
              <a:rPr lang="en-IN" sz="1600" dirty="0" smtClean="0">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12.09.2022</a:t>
            </a:r>
          </a:p>
          <a:p>
            <a:pPr algn="just"/>
            <a:r>
              <a:rPr lang="en-IN" sz="1600" b="1" dirty="0" smtClean="0">
                <a:latin typeface="Times New Roman" pitchFamily="18" charset="0"/>
                <a:cs typeface="Times New Roman" pitchFamily="18" charset="0"/>
              </a:rPr>
              <a:t>Location:-</a:t>
            </a:r>
          </a:p>
          <a:p>
            <a:pPr algn="just"/>
            <a:r>
              <a:rPr lang="en-IN" sz="1600" dirty="0" smtClean="0">
                <a:latin typeface="Times New Roman" pitchFamily="18" charset="0"/>
                <a:cs typeface="Times New Roman" pitchFamily="18" charset="0"/>
              </a:rPr>
              <a:t>Drawing Hall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Presentation skill and stage daring will be improved.</a:t>
            </a:r>
          </a:p>
          <a:p>
            <a:pPr marL="342900" indent="-342900" algn="just">
              <a:buAutoNum type="arabicPeriod"/>
            </a:pPr>
            <a:r>
              <a:rPr lang="en-IN" sz="1600" dirty="0" smtClean="0">
                <a:latin typeface="Times New Roman" pitchFamily="18" charset="0"/>
                <a:cs typeface="Times New Roman" pitchFamily="18" charset="0"/>
              </a:rPr>
              <a:t>Improvement in their ideas and thoughts.</a:t>
            </a:r>
          </a:p>
        </p:txBody>
      </p:sp>
      <p:graphicFrame>
        <p:nvGraphicFramePr>
          <p:cNvPr id="11" name="Table 10"/>
          <p:cNvGraphicFramePr>
            <a:graphicFrameLocks noGrp="1"/>
          </p:cNvGraphicFramePr>
          <p:nvPr/>
        </p:nvGraphicFramePr>
        <p:xfrm>
          <a:off x="4038600" y="3505200"/>
          <a:ext cx="3505200" cy="609600"/>
        </p:xfrm>
        <a:graphic>
          <a:graphicData uri="http://schemas.openxmlformats.org/drawingml/2006/table">
            <a:tbl>
              <a:tblPr firstRow="1" bandRow="1">
                <a:tableStyleId>{5C22544A-7EE6-4342-B048-85BDC9FD1C3A}</a:tableStyleId>
              </a:tblPr>
              <a:tblGrid>
                <a:gridCol w="3505200"/>
              </a:tblGrid>
              <a:tr h="609600">
                <a:tc>
                  <a:txBody>
                    <a:bodyPr/>
                    <a:lstStyle/>
                    <a:p>
                      <a:pPr algn="ctr"/>
                      <a:r>
                        <a:rPr kumimoji="0" lang="de-DE" sz="1800" b="1" kern="1200" baseline="0" dirty="0" smtClean="0">
                          <a:solidFill>
                            <a:srgbClr val="FFFF00"/>
                          </a:solidFill>
                          <a:latin typeface="Times New Roman" pitchFamily="18" charset="0"/>
                          <a:ea typeface="+mn-ea"/>
                          <a:cs typeface="Times New Roman" pitchFamily="18" charset="0"/>
                        </a:rPr>
                        <a:t>Project Competition</a:t>
                      </a:r>
                      <a:endParaRPr kumimoji="0" lang="en-IN" sz="1800" b="1" kern="1200" baseline="0" dirty="0">
                        <a:solidFill>
                          <a:srgbClr val="FFFF00"/>
                        </a:solidFill>
                        <a:latin typeface="Times New Roman" pitchFamily="18" charset="0"/>
                        <a:ea typeface="+mn-ea"/>
                        <a:cs typeface="Times New Roman" pitchFamily="18" charset="0"/>
                      </a:endParaRPr>
                    </a:p>
                  </a:txBody>
                  <a:tcPr anchor="ctr">
                    <a:solidFill>
                      <a:schemeClr val="accent6">
                        <a:lumMod val="75000"/>
                      </a:schemeClr>
                    </a:solidFill>
                  </a:tcPr>
                </a:tc>
              </a:tr>
            </a:tbl>
          </a:graphicData>
        </a:graphic>
      </p:graphicFrame>
      <p:sp>
        <p:nvSpPr>
          <p:cNvPr id="13" name="Rectangle 12"/>
          <p:cNvSpPr/>
          <p:nvPr/>
        </p:nvSpPr>
        <p:spPr>
          <a:xfrm>
            <a:off x="4038600" y="7620000"/>
            <a:ext cx="3352800" cy="2971800"/>
          </a:xfrm>
          <a:prstGeom prst="rect">
            <a:avLst/>
          </a:prstGeom>
          <a:blipFill>
            <a:blip r:embed="rId3" cstate="print"/>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381000" y="7467600"/>
            <a:ext cx="3505200" cy="32004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Garba</a:t>
            </a: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event 2022</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800" dirty="0" err="1" smtClean="0">
                          <a:solidFill>
                            <a:srgbClr val="FFFF00"/>
                          </a:solidFill>
                          <a:latin typeface="Times New Roman" pitchFamily="18" charset="0"/>
                          <a:cs typeface="Times New Roman" pitchFamily="18" charset="0"/>
                        </a:rPr>
                        <a:t>Garb</a:t>
                      </a:r>
                      <a:r>
                        <a:rPr lang="en-IN" sz="2800" baseline="0" dirty="0" err="1" smtClean="0">
                          <a:solidFill>
                            <a:srgbClr val="FFFF00"/>
                          </a:solidFill>
                          <a:latin typeface="Times New Roman" pitchFamily="18" charset="0"/>
                          <a:cs typeface="Times New Roman" pitchFamily="18" charset="0"/>
                        </a:rPr>
                        <a:t>a</a:t>
                      </a:r>
                      <a:r>
                        <a:rPr lang="en-IN" sz="2800" baseline="0" dirty="0" smtClean="0">
                          <a:solidFill>
                            <a:srgbClr val="FFFF00"/>
                          </a:solidFill>
                          <a:latin typeface="Times New Roman" pitchFamily="18" charset="0"/>
                          <a:cs typeface="Times New Roman" pitchFamily="18" charset="0"/>
                        </a:rPr>
                        <a:t> Event 2022</a:t>
                      </a:r>
                      <a:endParaRPr lang="en-IN" sz="2800" dirty="0">
                        <a:solidFill>
                          <a:srgbClr val="FFFF00"/>
                        </a:solidFill>
                        <a:latin typeface="Times New Roman" pitchFamily="18" charset="0"/>
                        <a:cs typeface="Times New Roman" pitchFamily="18" charset="0"/>
                      </a:endParaRPr>
                    </a:p>
                  </a:txBody>
                  <a:tcPr anchor="ctr"/>
                </a:tc>
              </a:tr>
            </a:tbl>
          </a:graphicData>
        </a:graphic>
      </p:graphicFrame>
      <p:sp>
        <p:nvSpPr>
          <p:cNvPr id="16" name="Rectangle 15"/>
          <p:cNvSpPr/>
          <p:nvPr/>
        </p:nvSpPr>
        <p:spPr>
          <a:xfrm>
            <a:off x="381000" y="4267200"/>
            <a:ext cx="6934200" cy="426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Non Technical </a:t>
            </a:r>
            <a:r>
              <a:rPr lang="en-IN" dirty="0" err="1" smtClean="0">
                <a:latin typeface="Times New Roman" pitchFamily="18" charset="0"/>
                <a:cs typeface="Times New Roman" pitchFamily="18" charset="0"/>
              </a:rPr>
              <a:t>Garba</a:t>
            </a:r>
            <a:r>
              <a:rPr lang="en-IN" dirty="0" smtClean="0">
                <a:latin typeface="Times New Roman" pitchFamily="18" charset="0"/>
                <a:cs typeface="Times New Roman" pitchFamily="18" charset="0"/>
              </a:rPr>
              <a:t> event</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03.10.2022 &amp; 04.10.2022</a:t>
            </a:r>
          </a:p>
          <a:p>
            <a:pPr algn="just"/>
            <a:r>
              <a:rPr lang="en-IN" b="1" dirty="0" smtClean="0">
                <a:latin typeface="Times New Roman" pitchFamily="18" charset="0"/>
                <a:cs typeface="Times New Roman" pitchFamily="18" charset="0"/>
              </a:rPr>
              <a:t>Location:-</a:t>
            </a:r>
          </a:p>
          <a:p>
            <a:pPr algn="just"/>
            <a:r>
              <a:rPr lang="de-DE" dirty="0" smtClean="0">
                <a:latin typeface="Times New Roman" pitchFamily="18" charset="0"/>
                <a:cs typeface="Times New Roman" pitchFamily="18" charset="0"/>
              </a:rPr>
              <a:t>Entrance of Polytechnic Building.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Participating in a </a:t>
            </a:r>
            <a:r>
              <a:rPr lang="en-IN" dirty="0" err="1" smtClean="0">
                <a:latin typeface="Times New Roman" pitchFamily="18" charset="0"/>
                <a:cs typeface="Times New Roman" pitchFamily="18" charset="0"/>
              </a:rPr>
              <a:t>Garba</a:t>
            </a:r>
            <a:r>
              <a:rPr lang="en-IN" dirty="0" smtClean="0">
                <a:latin typeface="Times New Roman" pitchFamily="18" charset="0"/>
                <a:cs typeface="Times New Roman" pitchFamily="18" charset="0"/>
              </a:rPr>
              <a:t> event allows students to learn about and appreciate Gujarati culture and traditions. </a:t>
            </a:r>
          </a:p>
          <a:p>
            <a:pPr marL="342900" indent="-342900" algn="just">
              <a:buAutoNum type="arabicPeriod"/>
            </a:pPr>
            <a:r>
              <a:rPr lang="en-IN" dirty="0" err="1" smtClean="0">
                <a:latin typeface="Times New Roman" pitchFamily="18" charset="0"/>
                <a:cs typeface="Times New Roman" pitchFamily="18" charset="0"/>
              </a:rPr>
              <a:t>Garba</a:t>
            </a:r>
            <a:r>
              <a:rPr lang="en-IN" dirty="0" smtClean="0">
                <a:latin typeface="Times New Roman" pitchFamily="18" charset="0"/>
                <a:cs typeface="Times New Roman" pitchFamily="18" charset="0"/>
              </a:rPr>
              <a:t> events bring students, teachers, parents, and the broader community together in celebration. It fosters a sense of unity and belonging within the school community, strengthening relationships and social bonds. </a:t>
            </a:r>
          </a:p>
        </p:txBody>
      </p:sp>
      <p:sp>
        <p:nvSpPr>
          <p:cNvPr id="20" name="Rectangle 19"/>
          <p:cNvSpPr/>
          <p:nvPr/>
        </p:nvSpPr>
        <p:spPr>
          <a:xfrm>
            <a:off x="457200" y="8686800"/>
            <a:ext cx="3276600" cy="2133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10000" y="8686800"/>
            <a:ext cx="3352800" cy="2133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3733800" y="4495800"/>
            <a:ext cx="3352800" cy="21336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447800" y="2743200"/>
            <a:ext cx="48006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chemeClr val="tx1"/>
                </a:solidFill>
                <a:latin typeface="Times New Roman" pitchFamily="18" charset="0"/>
                <a:cs typeface="Times New Roman" pitchFamily="18" charset="0"/>
              </a:rPr>
              <a:t>WHAT’S INSIDE</a:t>
            </a:r>
            <a:endParaRPr lang="en-IN" sz="3200" b="1" dirty="0">
              <a:solidFill>
                <a:schemeClr val="tx1"/>
              </a:solidFill>
              <a:latin typeface="Times New Roman" pitchFamily="18" charset="0"/>
              <a:cs typeface="Times New Roman" pitchFamily="18" charset="0"/>
            </a:endParaRPr>
          </a:p>
        </p:txBody>
      </p:sp>
      <p:graphicFrame>
        <p:nvGraphicFramePr>
          <p:cNvPr id="18" name="Diagram 17"/>
          <p:cNvGraphicFramePr/>
          <p:nvPr/>
        </p:nvGraphicFramePr>
        <p:xfrm>
          <a:off x="0" y="4191000"/>
          <a:ext cx="77724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dirty="0" smtClean="0">
                <a:solidFill>
                  <a:schemeClr val="accent1">
                    <a:lumMod val="50000"/>
                  </a:schemeClr>
                </a:solidFill>
                <a:latin typeface="Times New Roman" pitchFamily="18" charset="0"/>
                <a:cs typeface="Times New Roman" pitchFamily="18" charset="0"/>
              </a:rPr>
              <a:t>Teacher’s Day Celebration </a:t>
            </a:r>
            <a:endParaRPr lang="en-IN" sz="3200" dirty="0">
              <a:solidFill>
                <a:schemeClr val="accent1">
                  <a:lumMod val="50000"/>
                </a:schemeClr>
              </a:solidFill>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800" dirty="0" smtClean="0">
                          <a:solidFill>
                            <a:srgbClr val="FFFF00"/>
                          </a:solidFill>
                          <a:latin typeface="Times New Roman" pitchFamily="18" charset="0"/>
                          <a:cs typeface="Times New Roman" pitchFamily="18" charset="0"/>
                        </a:rPr>
                        <a:t>Teacher’s Day Celebration </a:t>
                      </a:r>
                      <a:endParaRPr lang="en-IN" sz="2800" dirty="0">
                        <a:solidFill>
                          <a:srgbClr val="FFFF00"/>
                        </a:solidFill>
                        <a:latin typeface="Times New Roman" pitchFamily="18" charset="0"/>
                        <a:cs typeface="Times New Roman" pitchFamily="18" charset="0"/>
                      </a:endParaRPr>
                    </a:p>
                  </a:txBody>
                  <a:tcPr anchor="ctr"/>
                </a:tc>
              </a:tr>
            </a:tbl>
          </a:graphicData>
        </a:graphic>
      </p:graphicFrame>
      <p:sp>
        <p:nvSpPr>
          <p:cNvPr id="16" name="Rectangle 15"/>
          <p:cNvSpPr/>
          <p:nvPr/>
        </p:nvSpPr>
        <p:spPr>
          <a:xfrm>
            <a:off x="381000" y="4267200"/>
            <a:ext cx="69342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Teachers Day Celebration.</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05.09.2022</a:t>
            </a:r>
          </a:p>
          <a:p>
            <a:pPr algn="just"/>
            <a:r>
              <a:rPr lang="en-IN" b="1" dirty="0" smtClean="0">
                <a:latin typeface="Times New Roman" pitchFamily="18" charset="0"/>
                <a:cs typeface="Times New Roman" pitchFamily="18" charset="0"/>
              </a:rPr>
              <a:t>Location:-</a:t>
            </a:r>
          </a:p>
          <a:p>
            <a:pPr algn="just"/>
            <a:r>
              <a:rPr lang="de-DE" dirty="0" smtClean="0">
                <a:latin typeface="Times New Roman" pitchFamily="18" charset="0"/>
                <a:cs typeface="Times New Roman" pitchFamily="18" charset="0"/>
              </a:rPr>
              <a:t>203 class room of sandip polytechnic.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To mark the Birth Anniversary of Dr. </a:t>
            </a:r>
            <a:r>
              <a:rPr lang="en-IN" dirty="0" err="1" smtClean="0">
                <a:latin typeface="Times New Roman" pitchFamily="18" charset="0"/>
                <a:cs typeface="Times New Roman" pitchFamily="18" charset="0"/>
              </a:rPr>
              <a:t>Sarvepalli</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Radhakrishnan</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To raise awareness about the role of teachers in playing quality education at all levels.</a:t>
            </a:r>
          </a:p>
          <a:p>
            <a:pPr marL="342900" indent="-342900" algn="just">
              <a:buAutoNum type="arabicPeriod"/>
            </a:pPr>
            <a:r>
              <a:rPr lang="en-IN" dirty="0" smtClean="0">
                <a:latin typeface="Times New Roman" pitchFamily="18" charset="0"/>
                <a:cs typeface="Times New Roman" pitchFamily="18" charset="0"/>
              </a:rPr>
              <a:t>To improve skills of students. </a:t>
            </a:r>
          </a:p>
        </p:txBody>
      </p:sp>
      <p:sp>
        <p:nvSpPr>
          <p:cNvPr id="20" name="Rectangle 19"/>
          <p:cNvSpPr/>
          <p:nvPr/>
        </p:nvSpPr>
        <p:spPr>
          <a:xfrm>
            <a:off x="457200" y="8153400"/>
            <a:ext cx="3276600" cy="2590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10000" y="8153400"/>
            <a:ext cx="3352800" cy="25908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038600" y="4419600"/>
            <a:ext cx="3200400" cy="21336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National Sport Day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800" dirty="0" smtClean="0">
                          <a:solidFill>
                            <a:srgbClr val="FFFF00"/>
                          </a:solidFill>
                          <a:latin typeface="Times New Roman" pitchFamily="18" charset="0"/>
                          <a:cs typeface="Times New Roman" pitchFamily="18" charset="0"/>
                        </a:rPr>
                        <a:t>National</a:t>
                      </a:r>
                      <a:r>
                        <a:rPr lang="en-IN" sz="2800" baseline="0" dirty="0" smtClean="0">
                          <a:solidFill>
                            <a:srgbClr val="FFFF00"/>
                          </a:solidFill>
                          <a:latin typeface="Times New Roman" pitchFamily="18" charset="0"/>
                          <a:cs typeface="Times New Roman" pitchFamily="18" charset="0"/>
                        </a:rPr>
                        <a:t> Sport Day</a:t>
                      </a:r>
                      <a:endParaRPr lang="en-IN" sz="2800" dirty="0">
                        <a:solidFill>
                          <a:srgbClr val="FFFF00"/>
                        </a:solidFill>
                        <a:latin typeface="Times New Roman" pitchFamily="18" charset="0"/>
                        <a:cs typeface="Times New Roman" pitchFamily="18" charset="0"/>
                      </a:endParaRPr>
                    </a:p>
                  </a:txBody>
                  <a:tcPr anchor="ctr"/>
                </a:tc>
              </a:tr>
            </a:tbl>
          </a:graphicData>
        </a:graphic>
      </p:graphicFrame>
      <p:sp>
        <p:nvSpPr>
          <p:cNvPr id="16" name="Rectangle 15"/>
          <p:cNvSpPr/>
          <p:nvPr/>
        </p:nvSpPr>
        <p:spPr>
          <a:xfrm>
            <a:off x="381000" y="4267200"/>
            <a:ext cx="69342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National Sport Days.</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28.08.2022 &amp; 29.08.2022</a:t>
            </a:r>
          </a:p>
          <a:p>
            <a:pPr algn="just"/>
            <a:r>
              <a:rPr lang="en-IN" b="1" dirty="0" smtClean="0">
                <a:latin typeface="Times New Roman" pitchFamily="18" charset="0"/>
                <a:cs typeface="Times New Roman" pitchFamily="18" charset="0"/>
              </a:rPr>
              <a:t>Location:-</a:t>
            </a:r>
          </a:p>
          <a:p>
            <a:pPr algn="just"/>
            <a:r>
              <a:rPr lang="de-DE" dirty="0" smtClean="0">
                <a:latin typeface="Times New Roman" pitchFamily="18" charset="0"/>
                <a:cs typeface="Times New Roman" pitchFamily="18" charset="0"/>
              </a:rPr>
              <a:t>Ground of Sandip Foundation.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Popularising sports among the youth. </a:t>
            </a:r>
          </a:p>
          <a:p>
            <a:pPr marL="342900" indent="-342900" algn="just">
              <a:buAutoNum type="arabicPeriod"/>
            </a:pPr>
            <a:r>
              <a:rPr lang="en-IN" dirty="0" smtClean="0">
                <a:latin typeface="Times New Roman" pitchFamily="18" charset="0"/>
                <a:cs typeface="Times New Roman" pitchFamily="18" charset="0"/>
              </a:rPr>
              <a:t>Increasing public awareness about sports and also impart education to youngsters about the importance of sports.</a:t>
            </a:r>
          </a:p>
          <a:p>
            <a:pPr marL="342900" indent="-342900" algn="just">
              <a:buAutoNum type="arabicPeriod"/>
            </a:pPr>
            <a:r>
              <a:rPr lang="en-IN" dirty="0" smtClean="0">
                <a:latin typeface="Times New Roman" pitchFamily="18" charset="0"/>
                <a:cs typeface="Times New Roman" pitchFamily="18" charset="0"/>
              </a:rPr>
              <a:t>To establish an important link between the youth, our sport and environmental conservation. </a:t>
            </a:r>
          </a:p>
        </p:txBody>
      </p:sp>
      <p:sp>
        <p:nvSpPr>
          <p:cNvPr id="20" name="Rectangle 19"/>
          <p:cNvSpPr/>
          <p:nvPr/>
        </p:nvSpPr>
        <p:spPr>
          <a:xfrm>
            <a:off x="381000" y="8458200"/>
            <a:ext cx="3352800" cy="22860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10000" y="8458200"/>
            <a:ext cx="3352800" cy="22860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9" name="Rectangle 8"/>
          <p:cNvSpPr/>
          <p:nvPr/>
        </p:nvSpPr>
        <p:spPr>
          <a:xfrm>
            <a:off x="4038600" y="4419600"/>
            <a:ext cx="3200400" cy="21336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One Day workshop</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838200" y="3505200"/>
          <a:ext cx="5867400" cy="640080"/>
        </p:xfrm>
        <a:graphic>
          <a:graphicData uri="http://schemas.openxmlformats.org/drawingml/2006/table">
            <a:tbl>
              <a:tblPr firstRow="1" bandRow="1">
                <a:tableStyleId>{5C22544A-7EE6-4342-B048-85BDC9FD1C3A}</a:tableStyleId>
              </a:tblPr>
              <a:tblGrid>
                <a:gridCol w="5867400"/>
              </a:tblGrid>
              <a:tr h="609600">
                <a:tc>
                  <a:txBody>
                    <a:bodyPr/>
                    <a:lstStyle/>
                    <a:p>
                      <a:pPr algn="ctr"/>
                      <a:r>
                        <a:rPr lang="de-DE" sz="1800" kern="1200" dirty="0" smtClean="0">
                          <a:solidFill>
                            <a:srgbClr val="FFFF00"/>
                          </a:solidFill>
                          <a:latin typeface="Times New Roman" pitchFamily="18" charset="0"/>
                          <a:ea typeface="+mn-ea"/>
                          <a:cs typeface="Times New Roman" pitchFamily="18" charset="0"/>
                        </a:rPr>
                        <a:t>One day workshop on publish your manuscript in SCIE Journals</a:t>
                      </a:r>
                      <a:endParaRPr lang="en-IN" sz="1800" kern="1200" dirty="0">
                        <a:solidFill>
                          <a:srgbClr val="FFFF00"/>
                        </a:solidFill>
                        <a:latin typeface="Times New Roman" pitchFamily="18" charset="0"/>
                        <a:ea typeface="+mn-ea"/>
                        <a:cs typeface="Times New Roman" pitchFamily="18" charset="0"/>
                      </a:endParaRPr>
                    </a:p>
                  </a:txBody>
                  <a:tcPr anchor="ctr"/>
                </a:tc>
              </a:tr>
            </a:tbl>
          </a:graphicData>
        </a:graphic>
      </p:graphicFrame>
      <p:sp>
        <p:nvSpPr>
          <p:cNvPr id="16" name="Rectangle 15"/>
          <p:cNvSpPr/>
          <p:nvPr/>
        </p:nvSpPr>
        <p:spPr>
          <a:xfrm>
            <a:off x="381000" y="4267200"/>
            <a:ext cx="6934200" cy="419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latin typeface="Times New Roman" pitchFamily="18" charset="0"/>
                <a:cs typeface="Times New Roman" pitchFamily="18" charset="0"/>
              </a:rPr>
              <a:t>One day workshop on publish your manuscript in SCIE Journals</a:t>
            </a:r>
            <a:r>
              <a:rPr lang="en-IN" dirty="0" smtClean="0">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30.09.2022</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Dr. Sainath Aher.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primary objective of publishing in SCIE journals is to disseminate your research findings to a wide audience of scientists, researchers, academicians, and practitioners worldwide. </a:t>
            </a:r>
          </a:p>
          <a:p>
            <a:pPr marL="342900" indent="-342900" algn="just">
              <a:buAutoNum type="arabicPeriod"/>
            </a:pPr>
            <a:r>
              <a:rPr lang="en-IN" dirty="0" smtClean="0">
                <a:latin typeface="Times New Roman" pitchFamily="18" charset="0"/>
                <a:cs typeface="Times New Roman" pitchFamily="18" charset="0"/>
              </a:rPr>
              <a:t>Publishing in these journals ensures that your work is accessible to the scientific community and can contribute to the advancement of knowledge in your field. </a:t>
            </a:r>
          </a:p>
        </p:txBody>
      </p:sp>
      <p:sp>
        <p:nvSpPr>
          <p:cNvPr id="20" name="Rectangle 19"/>
          <p:cNvSpPr/>
          <p:nvPr/>
        </p:nvSpPr>
        <p:spPr>
          <a:xfrm>
            <a:off x="381000" y="8610600"/>
            <a:ext cx="3352800" cy="2133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10000" y="8610600"/>
            <a:ext cx="3352800" cy="2133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1" name="Rectangle 10"/>
          <p:cNvSpPr/>
          <p:nvPr/>
        </p:nvSpPr>
        <p:spPr>
          <a:xfrm>
            <a:off x="3962400" y="4876800"/>
            <a:ext cx="3200400" cy="18288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a:t>
            </a:r>
            <a:r>
              <a:rPr lang="en-IN" b="1" smtClean="0">
                <a:solidFill>
                  <a:srgbClr val="FF0000"/>
                </a:solidFill>
                <a:latin typeface="Times New Roman" pitchFamily="18" charset="0"/>
                <a:cs typeface="Times New Roman" pitchFamily="18" charset="0"/>
              </a:rPr>
              <a:t>Issue </a:t>
            </a:r>
            <a:r>
              <a:rPr lang="en-IN" b="1" smtClean="0">
                <a:solidFill>
                  <a:srgbClr val="FF0000"/>
                </a:solidFill>
                <a:latin typeface="Times New Roman" pitchFamily="18" charset="0"/>
                <a:cs typeface="Times New Roman" pitchFamily="18" charset="0"/>
              </a:rPr>
              <a:t>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corner</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 </a:t>
                      </a:r>
                      <a:r>
                        <a:rPr lang="en-IN" sz="2800" dirty="0" smtClean="0">
                          <a:latin typeface="Times New Roman" pitchFamily="18" charset="0"/>
                          <a:cs typeface="Times New Roman" pitchFamily="18" charset="0"/>
                        </a:rPr>
                        <a:t>Photography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 </a:t>
                      </a:r>
                      <a:r>
                        <a:rPr lang="en-IN" sz="2800" dirty="0" smtClean="0">
                          <a:latin typeface="Times New Roman" pitchFamily="18" charset="0"/>
                          <a:cs typeface="Times New Roman" pitchFamily="18" charset="0"/>
                        </a:rPr>
                        <a:t>Photography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
        <p:nvSpPr>
          <p:cNvPr id="16" name="Rectangle 15"/>
          <p:cNvSpPr/>
          <p:nvPr/>
        </p:nvSpPr>
        <p:spPr>
          <a:xfrm>
            <a:off x="228600" y="4267200"/>
            <a:ext cx="3581400" cy="2743200"/>
          </a:xfrm>
          <a:prstGeom prst="rect">
            <a:avLst/>
          </a:prstGeom>
          <a:blipFill>
            <a:blip r:embed="rId3"/>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21" name="Rectangle 20"/>
          <p:cNvSpPr/>
          <p:nvPr/>
        </p:nvSpPr>
        <p:spPr>
          <a:xfrm>
            <a:off x="4038600" y="4267200"/>
            <a:ext cx="3581400" cy="2743200"/>
          </a:xfrm>
          <a:prstGeom prst="rect">
            <a:avLst/>
          </a:prstGeom>
          <a:blipFill>
            <a:blip r:embed="rId4"/>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sp>
        <p:nvSpPr>
          <p:cNvPr id="14" name="Rectangle 13"/>
          <p:cNvSpPr/>
          <p:nvPr/>
        </p:nvSpPr>
        <p:spPr>
          <a:xfrm>
            <a:off x="228600" y="7848600"/>
            <a:ext cx="3581400" cy="2743200"/>
          </a:xfrm>
          <a:prstGeom prst="rect">
            <a:avLst/>
          </a:prstGeom>
          <a:blipFill>
            <a:blip r:embed="rId5" cstate="print"/>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17" name="Rectangle 16"/>
          <p:cNvSpPr/>
          <p:nvPr/>
        </p:nvSpPr>
        <p:spPr>
          <a:xfrm>
            <a:off x="4038600" y="7848600"/>
            <a:ext cx="3581400" cy="2743200"/>
          </a:xfrm>
          <a:prstGeom prst="rect">
            <a:avLst/>
          </a:prstGeom>
          <a:blipFill>
            <a:blip r:embed="rId6"/>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228600" y="71628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Toppers </a:t>
                      </a:r>
                      <a:r>
                        <a:rPr kumimoji="0" lang="en-IN" sz="2800" b="1" kern="1200" dirty="0" smtClean="0">
                          <a:solidFill>
                            <a:schemeClr val="lt1"/>
                          </a:solidFill>
                          <a:latin typeface="Times New Roman" pitchFamily="18" charset="0"/>
                          <a:ea typeface="+mn-ea"/>
                          <a:cs typeface="Times New Roman" pitchFamily="18" charset="0"/>
                        </a:rPr>
                        <a:t>Felicitation</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24" name="Table 23"/>
          <p:cNvGraphicFramePr>
            <a:graphicFrameLocks noGrp="1"/>
          </p:cNvGraphicFramePr>
          <p:nvPr/>
        </p:nvGraphicFramePr>
        <p:xfrm>
          <a:off x="4191000" y="71628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Independence</a:t>
                      </a:r>
                      <a:r>
                        <a:rPr kumimoji="0" lang="en-IN" sz="2800" b="1" kern="1200" baseline="0" dirty="0" smtClean="0">
                          <a:solidFill>
                            <a:schemeClr val="lt1"/>
                          </a:solidFill>
                          <a:latin typeface="Times New Roman" pitchFamily="18" charset="0"/>
                          <a:ea typeface="+mn-ea"/>
                          <a:cs typeface="Times New Roman" pitchFamily="18" charset="0"/>
                        </a:rPr>
                        <a:t> Day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solidFill>
            <a:schemeClr val="bg1"/>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solidFill>
                  <a:srgbClr val="7030A0"/>
                </a:solidFill>
                <a:latin typeface="Times New Roman" pitchFamily="18" charset="0"/>
                <a:cs typeface="Times New Roman" pitchFamily="18" charset="0"/>
              </a:rPr>
              <a:t>HON’BLE DR. SANDIP N. JHA </a:t>
            </a:r>
          </a:p>
          <a:p>
            <a:pPr algn="just"/>
            <a:r>
              <a:rPr lang="en-IN" sz="1700" b="1" dirty="0" smtClean="0">
                <a:solidFill>
                  <a:srgbClr val="7030A0"/>
                </a:solidFill>
                <a:latin typeface="Times New Roman" pitchFamily="18" charset="0"/>
                <a:cs typeface="Times New Roman" pitchFamily="18" charset="0"/>
              </a:rPr>
              <a:t>Chairman, </a:t>
            </a:r>
            <a:r>
              <a:rPr lang="en-IN" sz="1700" b="1" dirty="0" err="1" smtClean="0">
                <a:solidFill>
                  <a:srgbClr val="7030A0"/>
                </a:solidFill>
                <a:latin typeface="Times New Roman" pitchFamily="18" charset="0"/>
                <a:cs typeface="Times New Roman" pitchFamily="18" charset="0"/>
              </a:rPr>
              <a:t>Sandip</a:t>
            </a:r>
            <a:r>
              <a:rPr lang="en-IN" sz="1700" b="1" dirty="0" smtClean="0">
                <a:solidFill>
                  <a:srgbClr val="7030A0"/>
                </a:solidFill>
                <a:latin typeface="Times New Roman" pitchFamily="18" charset="0"/>
                <a:cs typeface="Times New Roman" pitchFamily="18" charset="0"/>
              </a:rPr>
              <a:t> Foundation</a:t>
            </a:r>
            <a:endParaRPr lang="en-IN" sz="17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ounded Rectangle 11"/>
          <p:cNvSpPr/>
          <p:nvPr/>
        </p:nvSpPr>
        <p:spPr>
          <a:xfrm>
            <a:off x="0" y="4191000"/>
            <a:ext cx="7772400" cy="6781800"/>
          </a:xfrm>
          <a:prstGeom prst="roundRect">
            <a:avLst/>
          </a:prstGeom>
          <a:solidFill>
            <a:schemeClr val="bg1"/>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HOD’s Desk</a:t>
            </a:r>
          </a:p>
          <a:p>
            <a:pPr algn="ctr"/>
            <a:endParaRPr lang="en-IN" sz="2400" b="1" dirty="0" smtClean="0">
              <a:solidFill>
                <a:srgbClr val="C00000"/>
              </a:solidFill>
              <a:latin typeface="Times New Roman" pitchFamily="18" charset="0"/>
              <a:cs typeface="Times New Roman" pitchFamily="18" charset="0"/>
            </a:endParaRPr>
          </a:p>
          <a:p>
            <a:pPr algn="just"/>
            <a:r>
              <a:rPr lang="en-IN" sz="1700" dirty="0" smtClean="0">
                <a:solidFill>
                  <a:schemeClr val="tx1"/>
                </a:solidFill>
                <a:latin typeface="Times New Roman" pitchFamily="18" charset="0"/>
                <a:cs typeface="Times New Roman" pitchFamily="18" charset="0"/>
              </a:rPr>
              <a:t>I welcome you all to </a:t>
            </a:r>
            <a:r>
              <a:rPr lang="en-IN" sz="1700" dirty="0" err="1" smtClean="0">
                <a:solidFill>
                  <a:schemeClr val="tx1"/>
                </a:solidFill>
                <a:latin typeface="Times New Roman" pitchFamily="18" charset="0"/>
                <a:cs typeface="Times New Roman" pitchFamily="18" charset="0"/>
              </a:rPr>
              <a:t>Sandip</a:t>
            </a:r>
            <a:r>
              <a:rPr lang="en-IN" sz="1700" dirty="0" smtClean="0">
                <a:solidFill>
                  <a:schemeClr val="tx1"/>
                </a:solidFill>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solidFill>
                  <a:schemeClr val="tx1"/>
                </a:solidFill>
                <a:latin typeface="Times New Roman" pitchFamily="18" charset="0"/>
                <a:cs typeface="Times New Roman" pitchFamily="18" charset="0"/>
              </a:rPr>
              <a:t>behavioral</a:t>
            </a:r>
            <a:r>
              <a:rPr lang="en-IN" sz="1700" dirty="0" smtClean="0">
                <a:solidFill>
                  <a:schemeClr val="tx1"/>
                </a:solidFill>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solidFill>
                  <a:schemeClr val="tx1"/>
                </a:solidFill>
                <a:latin typeface="Times New Roman" pitchFamily="18" charset="0"/>
                <a:cs typeface="Times New Roman" pitchFamily="18" charset="0"/>
              </a:rPr>
              <a:t>Dr. Prof. VILAS NIKAM, </a:t>
            </a:r>
          </a:p>
          <a:p>
            <a:pPr algn="just"/>
            <a:r>
              <a:rPr lang="en-IN" sz="1700" dirty="0" smtClean="0">
                <a:solidFill>
                  <a:schemeClr val="tx1"/>
                </a:solidFill>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V. O. </a:t>
            </a:r>
            <a:r>
              <a:rPr lang="en-IN" sz="2400" b="1" dirty="0" err="1" smtClean="0">
                <a:solidFill>
                  <a:schemeClr val="tx1"/>
                </a:solidFill>
                <a:latin typeface="Times New Roman" pitchFamily="18" charset="0"/>
                <a:cs typeface="Times New Roman" pitchFamily="18" charset="0"/>
              </a:rPr>
              <a:t>Patil</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(Structure)</a:t>
            </a:r>
          </a:p>
          <a:p>
            <a:pPr algn="ctr"/>
            <a:r>
              <a:rPr lang="en-IN" sz="2000" dirty="0" smtClean="0">
                <a:ln w="12700">
                  <a:no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vikas.patil@sandippolytechnic.org</a:t>
            </a:r>
          </a:p>
          <a:p>
            <a:pPr algn="ctr"/>
            <a:r>
              <a:rPr lang="en-IN" sz="2400" b="1" dirty="0" smtClean="0">
                <a:solidFill>
                  <a:schemeClr val="tx1"/>
                </a:solidFill>
                <a:latin typeface="Times New Roman" pitchFamily="18" charset="0"/>
                <a:cs typeface="Times New Roman" pitchFamily="18" charset="0"/>
              </a:rPr>
              <a:t>9511940099</a:t>
            </a:r>
            <a:endParaRPr lang="en-IN"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ounded Rectangle 8"/>
          <p:cNvSpPr/>
          <p:nvPr/>
        </p:nvSpPr>
        <p:spPr>
          <a:xfrm>
            <a:off x="5029200" y="4114800"/>
            <a:ext cx="2743200" cy="2286000"/>
          </a:xfrm>
          <a:prstGeom prst="roundRect">
            <a:avLst/>
          </a:prstGeom>
          <a:blipFill>
            <a:blip r:embed="rId4" cstate="print"/>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6477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B. G. </a:t>
            </a:r>
            <a:r>
              <a:rPr lang="en-IN" sz="2400" b="1" dirty="0" err="1" smtClean="0">
                <a:solidFill>
                  <a:schemeClr val="tx1"/>
                </a:solidFill>
                <a:latin typeface="Times New Roman" pitchFamily="18" charset="0"/>
                <a:cs typeface="Times New Roman" pitchFamily="18" charset="0"/>
              </a:rPr>
              <a:t>Abhale</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(Environment)</a:t>
            </a:r>
          </a:p>
          <a:p>
            <a:pPr algn="ctr"/>
            <a:r>
              <a:rPr lang="en-IN" sz="2000" dirty="0" smtClean="0">
                <a:solidFill>
                  <a:schemeClr val="tx1"/>
                </a:solidFill>
                <a:latin typeface="Times New Roman" pitchFamily="18" charset="0"/>
                <a:cs typeface="Times New Roman" pitchFamily="18" charset="0"/>
              </a:rPr>
              <a:t>bhanudas.abhale@sandippolytechnic.org</a:t>
            </a:r>
          </a:p>
          <a:p>
            <a:pPr algn="ctr"/>
            <a:r>
              <a:rPr lang="en-IN" sz="2400" b="1" dirty="0" smtClean="0">
                <a:solidFill>
                  <a:schemeClr val="tx1"/>
                </a:solidFill>
                <a:latin typeface="Times New Roman" pitchFamily="18" charset="0"/>
                <a:cs typeface="Times New Roman" pitchFamily="18" charset="0"/>
              </a:rPr>
              <a:t>9423042624</a:t>
            </a:r>
            <a:endParaRPr lang="en-IN" sz="1700" b="1" dirty="0" smtClean="0">
              <a:solidFill>
                <a:schemeClr val="tx1"/>
              </a:solidFill>
              <a:latin typeface="Times New Roman" pitchFamily="18" charset="0"/>
              <a:cs typeface="Times New Roman" pitchFamily="18" charset="0"/>
            </a:endParaRPr>
          </a:p>
          <a:p>
            <a:pPr algn="ctr"/>
            <a:endParaRPr lang="en-IN" sz="1700" b="1" dirty="0" smtClean="0">
              <a:solidFill>
                <a:schemeClr val="tx1"/>
              </a:solidFill>
              <a:latin typeface="Times New Roman" pitchFamily="18" charset="0"/>
              <a:cs typeface="Times New Roman" pitchFamily="18" charset="0"/>
              <a:hlinkClick r:id="rId5"/>
            </a:endParaRPr>
          </a:p>
        </p:txBody>
      </p:sp>
      <p:sp>
        <p:nvSpPr>
          <p:cNvPr id="13" name="Rounded Rectangle 12"/>
          <p:cNvSpPr/>
          <p:nvPr/>
        </p:nvSpPr>
        <p:spPr>
          <a:xfrm>
            <a:off x="5029200" y="6477000"/>
            <a:ext cx="2743200" cy="2209800"/>
          </a:xfrm>
          <a:prstGeom prst="roundRect">
            <a:avLst/>
          </a:prstGeom>
          <a:blipFill>
            <a:blip r:embed="rId6" cstate="print"/>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0" name="Rounded Rectangle 9"/>
          <p:cNvSpPr/>
          <p:nvPr/>
        </p:nvSpPr>
        <p:spPr>
          <a:xfrm>
            <a:off x="228600" y="2743200"/>
            <a:ext cx="7315200" cy="11430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Editors Information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a:t>
            </a:r>
            <a:r>
              <a:rPr lang="en-IN" b="1" dirty="0" smtClean="0">
                <a:solidFill>
                  <a:srgbClr val="FF0000"/>
                </a:solidFill>
                <a:latin typeface="Times New Roman" pitchFamily="18" charset="0"/>
                <a:cs typeface="Times New Roman" pitchFamily="18" charset="0"/>
              </a:rPr>
              <a:t>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SAKSHI</a:t>
            </a:r>
            <a:r>
              <a:rPr lang="en-IN" sz="28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SHARAD</a:t>
            </a:r>
            <a:r>
              <a:rPr lang="en-IN" sz="28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 </a:t>
            </a:r>
            <a:r>
              <a:rPr lang="en-IN" sz="2800" dirty="0" smtClean="0">
                <a:solidFill>
                  <a:schemeClr val="tx1"/>
                </a:solidFill>
                <a:latin typeface="Times New Roman" pitchFamily="18" charset="0"/>
                <a:cs typeface="Times New Roman" pitchFamily="18" charset="0"/>
              </a:rPr>
              <a:t>SHINDE</a:t>
            </a:r>
            <a:endParaRPr lang="en-IN" sz="1600" dirty="0" smtClean="0">
              <a:solidFill>
                <a:schemeClr val="tx1"/>
              </a:solidFill>
              <a:latin typeface="Times New Roman" pitchFamily="18" charset="0"/>
              <a:cs typeface="Times New Roman" pitchFamily="18" charset="0"/>
            </a:endParaRPr>
          </a:p>
        </p:txBody>
      </p:sp>
      <p:sp>
        <p:nvSpPr>
          <p:cNvPr id="9" name="Rounded Rectangle 8"/>
          <p:cNvSpPr/>
          <p:nvPr/>
        </p:nvSpPr>
        <p:spPr>
          <a:xfrm>
            <a:off x="5791200" y="4191000"/>
            <a:ext cx="1981200" cy="1371600"/>
          </a:xfrm>
          <a:prstGeom prst="roundRect">
            <a:avLst/>
          </a:prstGeom>
          <a:blipFill>
            <a:blip r:embed="rId3"/>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8" name="Rounded Rectangle 7"/>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Details FY-SY-TY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Rounded Rectangle 9"/>
          <p:cNvSpPr/>
          <p:nvPr/>
        </p:nvSpPr>
        <p:spPr>
          <a:xfrm>
            <a:off x="0" y="56388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HARSHAD SURYAWANSHI KEDA</a:t>
            </a:r>
            <a:endParaRPr lang="en-IN" sz="2800" dirty="0" smtClean="0">
              <a:solidFill>
                <a:schemeClr val="tx1"/>
              </a:solidFill>
              <a:latin typeface="Times New Roman" pitchFamily="18" charset="0"/>
              <a:cs typeface="Times New Roman" pitchFamily="18" charset="0"/>
            </a:endParaRPr>
          </a:p>
        </p:txBody>
      </p:sp>
      <p:sp>
        <p:nvSpPr>
          <p:cNvPr id="14" name="Rounded Rectangle 13"/>
          <p:cNvSpPr/>
          <p:nvPr/>
        </p:nvSpPr>
        <p:spPr>
          <a:xfrm>
            <a:off x="5791200" y="5638800"/>
            <a:ext cx="1981200" cy="1371600"/>
          </a:xfrm>
          <a:prstGeom prst="roundRect">
            <a:avLst/>
          </a:prstGeom>
          <a:blipFill>
            <a:blip r:embed="rId4"/>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5" name="Rounded Rectangle 14"/>
          <p:cNvSpPr/>
          <p:nvPr/>
        </p:nvSpPr>
        <p:spPr>
          <a:xfrm>
            <a:off x="0" y="70866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NANDINI ASHOK GANGURDE</a:t>
            </a:r>
          </a:p>
        </p:txBody>
      </p:sp>
      <p:sp>
        <p:nvSpPr>
          <p:cNvPr id="17" name="Rounded Rectangle 16"/>
          <p:cNvSpPr/>
          <p:nvPr/>
        </p:nvSpPr>
        <p:spPr>
          <a:xfrm>
            <a:off x="5791200" y="7086600"/>
            <a:ext cx="1981200" cy="1371600"/>
          </a:xfrm>
          <a:prstGeom prst="roundRect">
            <a:avLst/>
          </a:prstGeom>
          <a:blipFill>
            <a:blip r:embed="rId5"/>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733800"/>
            <a:ext cx="7772400" cy="4648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700" b="1" dirty="0" smtClean="0">
                <a:solidFill>
                  <a:schemeClr val="accent5">
                    <a:lumMod val="50000"/>
                  </a:schemeClr>
                </a:solidFill>
                <a:latin typeface="Times New Roman" pitchFamily="18" charset="0"/>
                <a:cs typeface="Times New Roman" pitchFamily="18" charset="0"/>
              </a:rPr>
              <a:t>Civil Engineering</a:t>
            </a:r>
            <a:r>
              <a:rPr lang="en-IN" sz="1700" dirty="0" smtClean="0">
                <a:solidFill>
                  <a:schemeClr val="accent5">
                    <a:lumMod val="50000"/>
                  </a:schemeClr>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sz="1700" dirty="0">
              <a:solidFill>
                <a:schemeClr val="accent5">
                  <a:lumMod val="50000"/>
                </a:schemeClr>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Programme:- Civil Engineering </a:t>
            </a:r>
          </a:p>
          <a:p>
            <a:pPr algn="ctr"/>
            <a:r>
              <a:rPr lang="en-IN" sz="2400" b="1" dirty="0" smtClean="0">
                <a:solidFill>
                  <a:schemeClr val="tx1"/>
                </a:solidFill>
                <a:latin typeface="Times New Roman" pitchFamily="18" charset="0"/>
                <a:cs typeface="Times New Roman" pitchFamily="18" charset="0"/>
              </a:rPr>
              <a:t>Year of Establishment:- 2009 </a:t>
            </a:r>
          </a:p>
          <a:p>
            <a:pPr algn="ctr"/>
            <a:r>
              <a:rPr lang="en-IN" sz="2400" b="1" dirty="0" smtClean="0">
                <a:solidFill>
                  <a:schemeClr val="tx1"/>
                </a:solidFill>
                <a:latin typeface="Times New Roman" pitchFamily="18" charset="0"/>
                <a:cs typeface="Times New Roman" pitchFamily="18" charset="0"/>
              </a:rPr>
              <a:t>Intake Capacity:- 120 </a:t>
            </a:r>
          </a:p>
          <a:p>
            <a:pPr algn="ctr"/>
            <a:r>
              <a:rPr lang="en-IN" sz="2400" b="1" dirty="0" smtClean="0">
                <a:solidFill>
                  <a:schemeClr val="tx1"/>
                </a:solidFill>
                <a:latin typeface="Times New Roman" pitchFamily="18" charset="0"/>
                <a:cs typeface="Times New Roman" pitchFamily="18" charset="0"/>
              </a:rPr>
              <a:t>General Choice Code:- 525819110 </a:t>
            </a:r>
          </a:p>
          <a:p>
            <a:pPr algn="ctr"/>
            <a:r>
              <a:rPr lang="en-IN" sz="2400" b="1" dirty="0" smtClean="0">
                <a:solidFill>
                  <a:schemeClr val="tx1"/>
                </a:solidFill>
                <a:latin typeface="Times New Roman" pitchFamily="18" charset="0"/>
                <a:cs typeface="Times New Roman" pitchFamily="18" charset="0"/>
              </a:rPr>
              <a:t>TFWS Choice Code:- 525819111T</a:t>
            </a:r>
            <a:endParaRPr lang="en-IN"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733800"/>
          <a:ext cx="7391401" cy="6098533"/>
        </p:xfrm>
        <a:graphic>
          <a:graphicData uri="http://schemas.openxmlformats.org/drawingml/2006/table">
            <a:tbl>
              <a:tblPr firstRow="1" bandRow="1">
                <a:tableStyleId>{7DF18680-E054-41AD-8BC1-D1AEF772440D}</a:tableStyleId>
              </a:tblPr>
              <a:tblGrid>
                <a:gridCol w="609601"/>
                <a:gridCol w="3733800"/>
                <a:gridCol w="1752600"/>
                <a:gridCol w="1295400"/>
              </a:tblGrid>
              <a:tr h="898727">
                <a:tc>
                  <a:txBody>
                    <a:bodyPr/>
                    <a:lstStyle/>
                    <a:p>
                      <a:pPr algn="ctr"/>
                      <a:r>
                        <a:rPr lang="en-IN" sz="2000" b="1" dirty="0" smtClean="0">
                          <a:solidFill>
                            <a:schemeClr val="tx1"/>
                          </a:solidFill>
                          <a:latin typeface="Times New Roman" pitchFamily="18" charset="0"/>
                          <a:cs typeface="Times New Roman" pitchFamily="18" charset="0"/>
                        </a:rPr>
                        <a:t>Sr. No.</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Name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Location </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Cost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13560">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Mechanics of Structure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1082264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Hydraulics  Lab (Fluid Mechanics)</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256497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Geotechnical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632350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Concrete Technology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845622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Surveying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1201804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Public</a:t>
                      </a:r>
                      <a:r>
                        <a:rPr lang="en-IN" baseline="0" dirty="0" smtClean="0">
                          <a:latin typeface="Times New Roman" pitchFamily="18" charset="0"/>
                          <a:cs typeface="Times New Roman" pitchFamily="18" charset="0"/>
                        </a:rPr>
                        <a:t> Health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199615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Model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183141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Engineering Mechanics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314878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9</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Highway Engineering</a:t>
                      </a:r>
                      <a:r>
                        <a:rPr lang="en-IN" baseline="0" dirty="0" smtClean="0">
                          <a:latin typeface="Times New Roman" pitchFamily="18" charset="0"/>
                          <a:cs typeface="Times New Roman" pitchFamily="18" charset="0"/>
                        </a:rPr>
                        <a:t>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108821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20694">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CAD Lab</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First Floor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03</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8382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3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S-22</a:t>
            </a:r>
          </a:p>
        </p:txBody>
      </p:sp>
      <p:graphicFrame>
        <p:nvGraphicFramePr>
          <p:cNvPr id="8" name="Table 7"/>
          <p:cNvGraphicFramePr>
            <a:graphicFrameLocks noGrp="1"/>
          </p:cNvGraphicFramePr>
          <p:nvPr/>
        </p:nvGraphicFramePr>
        <p:xfrm>
          <a:off x="152399" y="3733800"/>
          <a:ext cx="7391403" cy="6975566"/>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1035870">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Sr. No.</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Name of</a:t>
                      </a:r>
                      <a:r>
                        <a:rPr lang="en-IN" sz="2000" b="1" cap="none" spc="0" baseline="0" dirty="0" smtClean="0">
                          <a:ln>
                            <a:noFill/>
                          </a:ln>
                          <a:solidFill>
                            <a:schemeClr val="tx1"/>
                          </a:solidFill>
                          <a:effectLst/>
                          <a:latin typeface="Times New Roman" pitchFamily="18" charset="0"/>
                          <a:cs typeface="Times New Roman" pitchFamily="18" charset="0"/>
                        </a:rPr>
                        <a:t> Student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Enrolment</a:t>
                      </a:r>
                      <a:r>
                        <a:rPr lang="en-IN" sz="2000" b="1" cap="none" spc="0" baseline="0" dirty="0" smtClean="0">
                          <a:ln>
                            <a:noFill/>
                          </a:ln>
                          <a:solidFill>
                            <a:schemeClr val="tx1"/>
                          </a:solidFill>
                          <a:effectLst/>
                          <a:latin typeface="Times New Roman" pitchFamily="18" charset="0"/>
                          <a:cs typeface="Times New Roman" pitchFamily="18" charset="0"/>
                        </a:rPr>
                        <a:t>  No </a:t>
                      </a:r>
                      <a:r>
                        <a:rPr lang="en-IN" sz="2000" b="1" cap="none" spc="0" dirty="0" smtClean="0">
                          <a:ln>
                            <a:noFill/>
                          </a:ln>
                          <a:solidFill>
                            <a:schemeClr val="tx1"/>
                          </a:solidFill>
                          <a:effectLst/>
                          <a:latin typeface="Times New Roman" pitchFamily="18" charset="0"/>
                          <a:cs typeface="Times New Roman" pitchFamily="18" charset="0"/>
                        </a:rPr>
                        <a:t> </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Class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chemeClr val="tx1"/>
                          </a:solidFill>
                          <a:effectLst/>
                          <a:latin typeface="Times New Roman" pitchFamily="18" charset="0"/>
                          <a:cs typeface="Times New Roman" pitchFamily="18" charset="0"/>
                        </a:rPr>
                        <a:t>Photos</a:t>
                      </a:r>
                      <a:endParaRPr lang="en-IN" sz="2000" b="1"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47756">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01</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SONAR SOHAM SUNIL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0" cap="none" spc="0" dirty="0" smtClean="0">
                          <a:ln>
                            <a:noFill/>
                          </a:ln>
                          <a:solidFill>
                            <a:schemeClr val="tx1"/>
                          </a:solidFill>
                          <a:effectLst/>
                          <a:latin typeface="Times New Roman" pitchFamily="18" charset="0"/>
                          <a:cs typeface="Times New Roman" pitchFamily="18" charset="0"/>
                        </a:rPr>
                        <a:t>TYCE</a:t>
                      </a:r>
                      <a:r>
                        <a:rPr lang="en-IN" b="0" cap="none" spc="0" baseline="0" dirty="0" smtClean="0">
                          <a:ln>
                            <a:noFill/>
                          </a:ln>
                          <a:solidFill>
                            <a:schemeClr val="tx1"/>
                          </a:solidFill>
                          <a:effectLst/>
                          <a:latin typeface="Times New Roman" pitchFamily="18" charset="0"/>
                          <a:cs typeface="Times New Roman" pitchFamily="18" charset="0"/>
                        </a:rPr>
                        <a:t> </a:t>
                      </a: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90.44</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80260">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02</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BHANUSHALI KEYUR</a:t>
                      </a:r>
                    </a:p>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SURESHBHAI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88.00</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85554">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03</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MANASI MUKESH PATHAK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1911670284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85.00</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2043</TotalTime>
  <Words>3618</Words>
  <Application>Microsoft Office PowerPoint</Application>
  <PresentationFormat>Custom</PresentationFormat>
  <Paragraphs>608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291</cp:revision>
  <dcterms:created xsi:type="dcterms:W3CDTF">2006-08-16T00:00:00Z</dcterms:created>
  <dcterms:modified xsi:type="dcterms:W3CDTF">2024-05-17T09:26:38Z</dcterms:modified>
</cp:coreProperties>
</file>