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57" r:id="rId3"/>
    <p:sldId id="259" r:id="rId4"/>
    <p:sldId id="258" r:id="rId5"/>
    <p:sldId id="260" r:id="rId6"/>
    <p:sldId id="273" r:id="rId7"/>
    <p:sldId id="261" r:id="rId8"/>
    <p:sldId id="262" r:id="rId9"/>
    <p:sldId id="272" r:id="rId10"/>
    <p:sldId id="271" r:id="rId11"/>
    <p:sldId id="263" r:id="rId12"/>
    <p:sldId id="264" r:id="rId13"/>
    <p:sldId id="265" r:id="rId14"/>
    <p:sldId id="267" r:id="rId15"/>
    <p:sldId id="268" r:id="rId16"/>
    <p:sldId id="269" r:id="rId17"/>
    <p:sldId id="270" r:id="rId18"/>
    <p:sldId id="275" r:id="rId19"/>
  </p:sldIdLst>
  <p:sldSz cx="7772400" cy="10972800"/>
  <p:notesSz cx="6858000" cy="9144000"/>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6" d="100"/>
          <a:sy n="66" d="100"/>
        </p:scale>
        <p:origin x="-1788" y="684"/>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6"/>
          </a:lnRef>
          <a:fillRef idx="2">
            <a:schemeClr val="accent6"/>
          </a:fillRef>
          <a:effectRef idx="1">
            <a:schemeClr val="accent6"/>
          </a:effectRef>
          <a:fontRef idx="minor">
            <a:schemeClr val="dk1"/>
          </a:fontRef>
        </dgm:style>
      </dgm:prSet>
      <dgm:spPr>
        <a:ln>
          <a:solidFill>
            <a:schemeClr val="bg1"/>
          </a:solidFill>
        </a:ln>
      </dgm:spPr>
      <dgm:t>
        <a:bodyPr/>
        <a:lstStyle/>
        <a:p>
          <a:pPr algn="ctr"/>
          <a:r>
            <a:rPr lang="en-IN" sz="2600" b="1" dirty="0" smtClean="0">
              <a:solidFill>
                <a:srgbClr val="00B050"/>
              </a:solidFill>
              <a:latin typeface="Times New Roman" pitchFamily="18" charset="0"/>
              <a:cs typeface="Times New Roman" pitchFamily="18" charset="0"/>
            </a:rPr>
            <a:t>SANDIP POLYTECHNIC</a:t>
          </a:r>
          <a:endParaRPr lang="en-IN" sz="2600" b="1" dirty="0">
            <a:solidFill>
              <a:srgbClr val="00B050"/>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ScaleX="108046" custScaleY="103703" custLinFactNeighborX="-6294" custLinFactNeighborY="-9331"/>
      <dgm:spPr>
        <a:prstGeom prst="rect">
          <a:avLst/>
        </a:prstGeom>
        <a:blipFill rotWithShape="0">
          <a:blip xmlns:r="http://schemas.openxmlformats.org/officeDocument/2006/relationships" r:embed="rId1"/>
          <a:stretch>
            <a:fillRect/>
          </a:stretch>
        </a:blipFill>
      </dgm:spPr>
      <dgm:t>
        <a:bodyPr/>
        <a:lstStyle/>
        <a:p>
          <a:endParaRPr lang="en-IN"/>
        </a:p>
      </dgm:t>
    </dgm:pt>
    <dgm:pt modelId="{CD68AE3D-7320-4FB4-8D11-A328FCB6EB3B}" type="pres">
      <dgm:prSet presAssocID="{2D63A8E9-3CD6-455B-BF85-C33D6AB4FAAA}" presName="txShp" presStyleLbl="node1" presStyleIdx="0" presStyleCnt="1" custScaleX="133706" custScaleY="103703"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dgm:spPr>
        <a:ln>
          <a:solidFill>
            <a:schemeClr val="bg1"/>
          </a:solidFill>
        </a:ln>
      </dgm:spPr>
      <dgm:t>
        <a:bodyPr/>
        <a:lstStyle/>
        <a:p>
          <a:pPr algn="ctr"/>
          <a:r>
            <a:rPr lang="en-IN" dirty="0" smtClean="0">
              <a:latin typeface="Times New Roman" pitchFamily="18" charset="0"/>
              <a:cs typeface="Times New Roman" pitchFamily="18" charset="0"/>
            </a:rPr>
            <a:t>August - December 2021</a:t>
          </a:r>
          <a:endParaRPr lang="en-IN" dirty="0">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custT="1">
        <dgm:style>
          <a:lnRef idx="1">
            <a:schemeClr val="accent5"/>
          </a:lnRef>
          <a:fillRef idx="2">
            <a:schemeClr val="accent5"/>
          </a:fillRef>
          <a:effectRef idx="1">
            <a:schemeClr val="accent5"/>
          </a:effectRef>
          <a:fontRef idx="minor">
            <a:schemeClr val="dk1"/>
          </a:fontRef>
        </dgm:style>
      </dgm:prSet>
      <dgm:spPr/>
      <dgm:t>
        <a:bodyPr anchor="ctr"/>
        <a:lstStyle/>
        <a:p>
          <a:pPr algn="ctr"/>
          <a:r>
            <a:rPr lang="en-IN" sz="3600" b="1" cap="none" spc="0" dirty="0" smtClean="0">
              <a:ln w="1905"/>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sz="3600" dirty="0">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custScaleY="106063">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02. HOD Message</a:t>
          </a:r>
          <a:endParaRPr lang="en-IN" sz="2400"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a:p>
      </dgm:t>
    </dgm:pt>
    <dgm:pt modelId="{6CB3FA58-2E9A-4EC9-9E8D-077D725B5118}">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03. Editors Information </a:t>
          </a:r>
          <a:endParaRPr lang="en-IN" sz="2400"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a:p>
      </dgm:t>
    </dgm:pt>
    <dgm:pt modelId="{5CE4B677-4C01-4051-A828-B967013E95A9}">
      <dgm:prSet phldrT="[Text]" custT="1"/>
      <dgm:spPr>
        <a:ln>
          <a:solidFill>
            <a:srgbClr val="FF0000"/>
          </a:solidFill>
        </a:ln>
      </dgm:spPr>
      <dgm:t>
        <a:bodyPr/>
        <a:lstStyle/>
        <a:p>
          <a:pPr algn="ctr"/>
          <a:r>
            <a:rPr lang="de-DE" sz="2400" dirty="0" smtClean="0">
              <a:latin typeface="Times New Roman" pitchFamily="18" charset="0"/>
              <a:cs typeface="Times New Roman" pitchFamily="18" charset="0"/>
            </a:rPr>
            <a:t>04. About Civil Department </a:t>
          </a:r>
          <a:endParaRPr lang="en-IN" sz="2400"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a:p>
      </dgm:t>
    </dgm:pt>
    <dgm:pt modelId="{506EB941-5403-419E-93E3-C05D1374F31D}">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05. Lab Information</a:t>
          </a:r>
          <a:endParaRPr lang="en-IN" sz="2400"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a:p>
      </dgm:t>
    </dgm:pt>
    <dgm:pt modelId="{037CF4BD-DFC4-4453-BAC2-FD021DA7DDA3}">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06. Toppers</a:t>
          </a:r>
          <a:endParaRPr lang="en-IN" sz="2400"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a:p>
      </dgm:t>
    </dgm:pt>
    <dgm:pt modelId="{70E0F004-AC53-4710-A06A-B1F6A92BA499}">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07. Industrial Visits</a:t>
          </a:r>
          <a:endParaRPr lang="en-IN" sz="2400" dirty="0">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a:p>
      </dgm:t>
    </dgm:pt>
    <dgm:pt modelId="{EA1BECDA-8BCF-4032-88F4-0B90266982BF}">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08. Expert Lectures</a:t>
          </a:r>
          <a:endParaRPr lang="en-IN" sz="2400" dirty="0">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a:p>
      </dgm:t>
    </dgm:pt>
    <dgm:pt modelId="{68383237-91F9-4CC5-A69A-7D7D680940BC}">
      <dgm:prSet phldrT="[Text]"/>
      <dgm:spPr>
        <a:ln>
          <a:solidFill>
            <a:srgbClr val="FF0000"/>
          </a:solidFill>
        </a:ln>
      </dgm:spPr>
      <dgm:t>
        <a:bodyPr/>
        <a:lstStyle/>
        <a:p>
          <a:pPr algn="ctr"/>
          <a:r>
            <a:rPr lang="de-DE" dirty="0" smtClean="0">
              <a:latin typeface="Times New Roman" pitchFamily="18" charset="0"/>
              <a:cs typeface="Times New Roman" pitchFamily="18" charset="0"/>
            </a:rPr>
            <a:t>09. Competition</a:t>
          </a:r>
          <a:endParaRPr lang="en-IN" dirty="0">
            <a:latin typeface="Times New Roman" pitchFamily="18" charset="0"/>
            <a:cs typeface="Times New Roman" pitchFamily="18" charset="0"/>
          </a:endParaRPr>
        </a:p>
      </dgm:t>
    </dgm:pt>
    <dgm:pt modelId="{0B382814-B3C9-48FA-9983-285AF130B545}" type="parTrans" cxnId="{7F52F2B3-217C-4263-99D9-C4E2D6B2DD7F}">
      <dgm:prSet/>
      <dgm:spPr/>
      <dgm:t>
        <a:bodyPr/>
        <a:lstStyle/>
        <a:p>
          <a:pPr algn="ctr"/>
          <a:endParaRPr lang="en-IN"/>
        </a:p>
      </dgm:t>
    </dgm:pt>
    <dgm:pt modelId="{8CCE01F3-DB91-4593-9EF7-0275BE7DF9D2}" type="sibTrans" cxnId="{7F52F2B3-217C-4263-99D9-C4E2D6B2DD7F}">
      <dgm:prSet/>
      <dgm:spPr/>
      <dgm:t>
        <a:bodyPr/>
        <a:lstStyle/>
        <a:p>
          <a:pPr algn="ctr"/>
          <a:endParaRPr lang="en-IN"/>
        </a:p>
      </dgm:t>
    </dgm:pt>
    <dgm:pt modelId="{60398EDB-067E-46AB-8CD8-466DB7BE1267}">
      <dgm:prSet phldrT="[Text]" custT="1"/>
      <dgm:spPr>
        <a:ln>
          <a:solidFill>
            <a:srgbClr val="FF0000"/>
          </a:solidFill>
        </a:ln>
      </dgm:spPr>
      <dgm:t>
        <a:bodyPr/>
        <a:lstStyle/>
        <a:p>
          <a:pPr algn="ctr"/>
          <a:r>
            <a:rPr lang="en-IN" sz="2400" dirty="0" smtClean="0">
              <a:latin typeface="Times New Roman" pitchFamily="18" charset="0"/>
              <a:cs typeface="Times New Roman" pitchFamily="18" charset="0"/>
            </a:rPr>
            <a:t>01. Chairman’s Message</a:t>
          </a:r>
          <a:endParaRPr lang="en-IN" sz="2400" dirty="0">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a:p>
      </dgm:t>
    </dgm:pt>
    <dgm:pt modelId="{DFC883E6-8DC1-4CB1-8856-EB9E093FF280}" type="parTrans" cxnId="{B1139AE1-8998-451A-8E73-48536C93224C}">
      <dgm:prSet/>
      <dgm:spPr/>
      <dgm:t>
        <a:bodyPr/>
        <a:lstStyle/>
        <a:p>
          <a:pPr algn="ctr"/>
          <a:endParaRPr lang="en-IN"/>
        </a:p>
      </dgm:t>
    </dgm:pt>
    <dgm:pt modelId="{D0251A69-E672-4BF1-BF47-DDCF27AE62CD}">
      <dgm:prSet phldrT="[Text]" custT="1"/>
      <dgm:spPr>
        <a:ln>
          <a:solidFill>
            <a:srgbClr val="FF0000"/>
          </a:solidFill>
        </a:ln>
      </dgm:spPr>
      <dgm:t>
        <a:bodyPr/>
        <a:lstStyle/>
        <a:p>
          <a:r>
            <a:rPr lang="en-IN" sz="2400" dirty="0" smtClean="0">
              <a:latin typeface="Times New Roman" pitchFamily="18" charset="0"/>
              <a:cs typeface="Times New Roman" pitchFamily="18" charset="0"/>
            </a:rPr>
            <a:t>10. Workshops</a:t>
          </a:r>
          <a:endParaRPr lang="en-IN" sz="2400" dirty="0">
            <a:latin typeface="Times New Roman" pitchFamily="18" charset="0"/>
            <a:cs typeface="Times New Roman" pitchFamily="18" charset="0"/>
          </a:endParaRPr>
        </a:p>
      </dgm:t>
    </dgm:pt>
    <dgm:pt modelId="{CD597B53-54B2-4477-A1DC-352AC54AE401}" type="sibTrans" cxnId="{6064004A-3BA3-4885-9A31-5B4B67B2F9F1}">
      <dgm:prSet/>
      <dgm:spPr/>
      <dgm:t>
        <a:bodyPr/>
        <a:lstStyle/>
        <a:p>
          <a:endParaRPr lang="en-IN"/>
        </a:p>
      </dgm:t>
    </dgm:pt>
    <dgm:pt modelId="{0E68AF0F-8C67-45A2-94A9-C1DFF9AEA588}" type="parTrans" cxnId="{6064004A-3BA3-4885-9A31-5B4B67B2F9F1}">
      <dgm:prSet/>
      <dgm:spPr/>
      <dgm:t>
        <a:bodyPr/>
        <a:lstStyle/>
        <a:p>
          <a:endParaRPr lang="en-IN"/>
        </a:p>
      </dgm:t>
    </dgm:pt>
    <dgm:pt modelId="{BD768B14-5D13-4367-8342-EFEF28426050}">
      <dgm:prSet phldrT="[Text]"/>
      <dgm:spPr>
        <a:ln>
          <a:solidFill>
            <a:srgbClr val="FF0000"/>
          </a:solidFill>
        </a:ln>
      </dgm:spPr>
      <dgm:t>
        <a:bodyPr/>
        <a:lstStyle/>
        <a:p>
          <a:r>
            <a:rPr lang="en-IN" dirty="0" smtClean="0">
              <a:latin typeface="Times New Roman" pitchFamily="18" charset="0"/>
              <a:cs typeface="Times New Roman" pitchFamily="18" charset="0"/>
            </a:rPr>
            <a:t>10. Students Corner</a:t>
          </a:r>
          <a:endParaRPr lang="en-IN" dirty="0">
            <a:latin typeface="Times New Roman" pitchFamily="18" charset="0"/>
            <a:cs typeface="Times New Roman" pitchFamily="18" charset="0"/>
          </a:endParaRPr>
        </a:p>
      </dgm:t>
    </dgm:pt>
    <dgm:pt modelId="{8ACB8DED-3B1B-4B69-84C2-2E8A924C41E0}" type="parTrans" cxnId="{15F5A7FB-9E5C-4082-99C0-C90F550FEE0A}">
      <dgm:prSet/>
      <dgm:spPr/>
      <dgm:t>
        <a:bodyPr/>
        <a:lstStyle/>
        <a:p>
          <a:endParaRPr lang="en-IN"/>
        </a:p>
      </dgm:t>
    </dgm:pt>
    <dgm:pt modelId="{F6B00BF4-9D66-49B3-BEB1-89043FD120BE}" type="sibTrans" cxnId="{15F5A7FB-9E5C-4082-99C0-C90F550FEE0A}">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11" custScaleX="115142" custLinFactNeighborX="-831" custLinFactNeighborY="-3316">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10"/>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11"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10"/>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11">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10"/>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11"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10"/>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11">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10"/>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11"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10"/>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11">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10"/>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11">
        <dgm:presLayoutVars>
          <dgm:bulletEnabled val="1"/>
        </dgm:presLayoutVars>
      </dgm:prSet>
      <dgm:spPr/>
      <dgm:t>
        <a:bodyPr/>
        <a:lstStyle/>
        <a:p>
          <a:endParaRPr lang="en-IN"/>
        </a:p>
      </dgm:t>
    </dgm:pt>
    <dgm:pt modelId="{B6F6F45B-69C3-4EC8-8984-97ECF536DA4A}" type="pres">
      <dgm:prSet presAssocID="{1D87CDAD-87A6-4102-9FA9-81B656DFA6CE}" presName="sibTrans" presStyleLbl="bgSibTrans2D1" presStyleIdx="7" presStyleCnt="10"/>
      <dgm:spPr/>
      <dgm:t>
        <a:bodyPr/>
        <a:lstStyle/>
        <a:p>
          <a:endParaRPr lang="en-IN"/>
        </a:p>
      </dgm:t>
    </dgm:pt>
    <dgm:pt modelId="{D193C4F6-0E83-4FF0-8D26-C80ACB00C59D}" type="pres">
      <dgm:prSet presAssocID="{68383237-91F9-4CC5-A69A-7D7D680940BC}" presName="compNode" presStyleCnt="0"/>
      <dgm:spPr/>
    </dgm:pt>
    <dgm:pt modelId="{17302DDB-A893-4A22-AEAF-2023530960CB}" type="pres">
      <dgm:prSet presAssocID="{68383237-91F9-4CC5-A69A-7D7D680940BC}" presName="dummyConnPt" presStyleCnt="0"/>
      <dgm:spPr/>
    </dgm:pt>
    <dgm:pt modelId="{98F8DE42-C706-4C2F-8D19-BFC6347FBC36}" type="pres">
      <dgm:prSet presAssocID="{68383237-91F9-4CC5-A69A-7D7D680940BC}" presName="node" presStyleLbl="node1" presStyleIdx="8" presStyleCnt="11">
        <dgm:presLayoutVars>
          <dgm:bulletEnabled val="1"/>
        </dgm:presLayoutVars>
      </dgm:prSet>
      <dgm:spPr/>
      <dgm:t>
        <a:bodyPr/>
        <a:lstStyle/>
        <a:p>
          <a:endParaRPr lang="en-IN"/>
        </a:p>
      </dgm:t>
    </dgm:pt>
    <dgm:pt modelId="{606EBD3A-19F7-4616-A4E8-46D2A9D288D0}" type="pres">
      <dgm:prSet presAssocID="{8CCE01F3-DB91-4593-9EF7-0275BE7DF9D2}" presName="sibTrans" presStyleLbl="bgSibTrans2D1" presStyleIdx="8" presStyleCnt="10"/>
      <dgm:spPr/>
      <dgm:t>
        <a:bodyPr/>
        <a:lstStyle/>
        <a:p>
          <a:endParaRPr lang="en-IN"/>
        </a:p>
      </dgm:t>
    </dgm:pt>
    <dgm:pt modelId="{ABCA27FF-A1B1-4717-B4B4-68E68724A309}" type="pres">
      <dgm:prSet presAssocID="{D0251A69-E672-4BF1-BF47-DDCF27AE62CD}" presName="compNode" presStyleCnt="0"/>
      <dgm:spPr/>
    </dgm:pt>
    <dgm:pt modelId="{7714D1B0-BF80-40EB-97A6-1EA35709D6AB}" type="pres">
      <dgm:prSet presAssocID="{D0251A69-E672-4BF1-BF47-DDCF27AE62CD}" presName="dummyConnPt" presStyleCnt="0"/>
      <dgm:spPr/>
    </dgm:pt>
    <dgm:pt modelId="{C54EADBA-9EF9-4656-B7D9-E5B55D572D1F}" type="pres">
      <dgm:prSet presAssocID="{D0251A69-E672-4BF1-BF47-DDCF27AE62CD}" presName="node" presStyleLbl="node1" presStyleIdx="9" presStyleCnt="11" custScaleX="109803">
        <dgm:presLayoutVars>
          <dgm:bulletEnabled val="1"/>
        </dgm:presLayoutVars>
      </dgm:prSet>
      <dgm:spPr/>
      <dgm:t>
        <a:bodyPr/>
        <a:lstStyle/>
        <a:p>
          <a:endParaRPr lang="en-IN"/>
        </a:p>
      </dgm:t>
    </dgm:pt>
    <dgm:pt modelId="{3B08C276-6E76-45BB-B767-B6EF6F6E23EE}" type="pres">
      <dgm:prSet presAssocID="{CD597B53-54B2-4477-A1DC-352AC54AE401}" presName="sibTrans" presStyleLbl="bgSibTrans2D1" presStyleIdx="9" presStyleCnt="10"/>
      <dgm:spPr/>
      <dgm:t>
        <a:bodyPr/>
        <a:lstStyle/>
        <a:p>
          <a:endParaRPr lang="en-IN"/>
        </a:p>
      </dgm:t>
    </dgm:pt>
    <dgm:pt modelId="{AE5E7A0B-6854-4C5A-BE43-A6F3DCE8EB65}" type="pres">
      <dgm:prSet presAssocID="{BD768B14-5D13-4367-8342-EFEF28426050}" presName="compNode" presStyleCnt="0"/>
      <dgm:spPr/>
    </dgm:pt>
    <dgm:pt modelId="{6F1CE564-80AA-4D5B-B9BA-7C925D8C2A02}" type="pres">
      <dgm:prSet presAssocID="{BD768B14-5D13-4367-8342-EFEF28426050}" presName="dummyConnPt" presStyleCnt="0"/>
      <dgm:spPr/>
    </dgm:pt>
    <dgm:pt modelId="{BCB7A10D-BBF5-4318-8E55-1FBFAEF18B65}" type="pres">
      <dgm:prSet presAssocID="{BD768B14-5D13-4367-8342-EFEF28426050}" presName="node" presStyleLbl="node1" presStyleIdx="10" presStyleCnt="11" custScaleX="109803">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15F5A7FB-9E5C-4082-99C0-C90F550FEE0A}" srcId="{4316833D-3366-4E2A-ADE5-47CDF5EA7872}" destId="{BD768B14-5D13-4367-8342-EFEF28426050}" srcOrd="10" destOrd="0" parTransId="{8ACB8DED-3B1B-4B69-84C2-2E8A924C41E0}" sibTransId="{F6B00BF4-9D66-49B3-BEB1-89043FD120BE}"/>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1FA2E539-EA70-4053-B7F3-38D7A6BC6781}" type="presOf" srcId="{E55356F4-7E5B-45B6-908F-25F7554554C7}" destId="{446A9A4C-13DA-484B-BE3F-0CF1D9202A92}"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7F52F2B3-217C-4263-99D9-C4E2D6B2DD7F}" srcId="{4316833D-3366-4E2A-ADE5-47CDF5EA7872}" destId="{68383237-91F9-4CC5-A69A-7D7D680940BC}" srcOrd="8" destOrd="0" parTransId="{0B382814-B3C9-48FA-9983-285AF130B545}" sibTransId="{8CCE01F3-DB91-4593-9EF7-0275BE7DF9D2}"/>
    <dgm:cxn modelId="{05B4EDF1-3BA8-417B-A00D-555805AE6ED1}" type="presOf" srcId="{CD597B53-54B2-4477-A1DC-352AC54AE401}" destId="{3B08C276-6E76-45BB-B767-B6EF6F6E23EE}" srcOrd="0" destOrd="0" presId="urn:microsoft.com/office/officeart/2005/8/layout/bProcess4"/>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4E7E79D4-7F23-42F3-998F-792ED568009B}" type="presOf" srcId="{1D87CDAD-87A6-4102-9FA9-81B656DFA6CE}" destId="{B6F6F45B-69C3-4EC8-8984-97ECF536DA4A}" srcOrd="0" destOrd="0" presId="urn:microsoft.com/office/officeart/2005/8/layout/bProcess4"/>
    <dgm:cxn modelId="{D1E333FD-3E3C-40F1-9885-7318733BA0CB}" type="presOf" srcId="{68383237-91F9-4CC5-A69A-7D7D680940BC}" destId="{98F8DE42-C706-4C2F-8D19-BFC6347FBC36}" srcOrd="0" destOrd="0" presId="urn:microsoft.com/office/officeart/2005/8/layout/bProcess4"/>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BB932E0E-33CA-499A-B245-39B14489E1C6}" type="presOf" srcId="{D0251A69-E672-4BF1-BF47-DDCF27AE62CD}" destId="{C54EADBA-9EF9-4656-B7D9-E5B55D572D1F}" srcOrd="0" destOrd="0" presId="urn:microsoft.com/office/officeart/2005/8/layout/bProcess4"/>
    <dgm:cxn modelId="{6064004A-3BA3-4885-9A31-5B4B67B2F9F1}" srcId="{4316833D-3366-4E2A-ADE5-47CDF5EA7872}" destId="{D0251A69-E672-4BF1-BF47-DDCF27AE62CD}" srcOrd="9" destOrd="0" parTransId="{0E68AF0F-8C67-45A2-94A9-C1DFF9AEA588}" sibTransId="{CD597B53-54B2-4477-A1DC-352AC54AE401}"/>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A2DCA895-4B91-4634-A90F-741AEB496C15}" type="presOf" srcId="{5CE4B677-4C01-4051-A828-B967013E95A9}" destId="{4C4A5C60-E87A-434D-80BA-D515EC7D6930}" srcOrd="0" destOrd="0" presId="urn:microsoft.com/office/officeart/2005/8/layout/bProcess4"/>
    <dgm:cxn modelId="{87453F71-3192-47DA-97AC-3F7D889CF8E1}" type="presOf" srcId="{8CCE01F3-DB91-4593-9EF7-0275BE7DF9D2}" destId="{606EBD3A-19F7-4616-A4E8-46D2A9D288D0}"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3A42CA56-56BE-4F6E-A808-0EB679FAC369}" type="presOf" srcId="{BD768B14-5D13-4367-8342-EFEF28426050}" destId="{BCB7A10D-BBF5-4318-8E55-1FBFAEF18B65}"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9D1E0118-D3CC-48AB-B017-5D91FBA0A6BF}" type="presParOf" srcId="{663ACDEF-D157-41F4-BA2C-E08FE1B03A44}" destId="{B6F6F45B-69C3-4EC8-8984-97ECF536DA4A}" srcOrd="15" destOrd="0" presId="urn:microsoft.com/office/officeart/2005/8/layout/bProcess4"/>
    <dgm:cxn modelId="{84039ED1-93A1-41FA-BDB8-5ABDA0605E77}" type="presParOf" srcId="{663ACDEF-D157-41F4-BA2C-E08FE1B03A44}" destId="{D193C4F6-0E83-4FF0-8D26-C80ACB00C59D}" srcOrd="16" destOrd="0" presId="urn:microsoft.com/office/officeart/2005/8/layout/bProcess4"/>
    <dgm:cxn modelId="{153E15BF-81A9-4260-B7E8-F8DAE486FBEC}" type="presParOf" srcId="{D193C4F6-0E83-4FF0-8D26-C80ACB00C59D}" destId="{17302DDB-A893-4A22-AEAF-2023530960CB}" srcOrd="0" destOrd="0" presId="urn:microsoft.com/office/officeart/2005/8/layout/bProcess4"/>
    <dgm:cxn modelId="{B5860877-AC85-4A98-B81F-5D741AA843D7}" type="presParOf" srcId="{D193C4F6-0E83-4FF0-8D26-C80ACB00C59D}" destId="{98F8DE42-C706-4C2F-8D19-BFC6347FBC36}" srcOrd="1" destOrd="0" presId="urn:microsoft.com/office/officeart/2005/8/layout/bProcess4"/>
    <dgm:cxn modelId="{145E386B-CA19-4B0C-9AE8-5F68185D630A}" type="presParOf" srcId="{663ACDEF-D157-41F4-BA2C-E08FE1B03A44}" destId="{606EBD3A-19F7-4616-A4E8-46D2A9D288D0}" srcOrd="17" destOrd="0" presId="urn:microsoft.com/office/officeart/2005/8/layout/bProcess4"/>
    <dgm:cxn modelId="{BC9BCA10-99F5-41F9-BE53-A550EBD11999}" type="presParOf" srcId="{663ACDEF-D157-41F4-BA2C-E08FE1B03A44}" destId="{ABCA27FF-A1B1-4717-B4B4-68E68724A309}" srcOrd="18" destOrd="0" presId="urn:microsoft.com/office/officeart/2005/8/layout/bProcess4"/>
    <dgm:cxn modelId="{04B6E4FC-3543-492F-9253-82EEDB084909}" type="presParOf" srcId="{ABCA27FF-A1B1-4717-B4B4-68E68724A309}" destId="{7714D1B0-BF80-40EB-97A6-1EA35709D6AB}" srcOrd="0" destOrd="0" presId="urn:microsoft.com/office/officeart/2005/8/layout/bProcess4"/>
    <dgm:cxn modelId="{1A112B72-E92D-4459-858E-1463717964D3}" type="presParOf" srcId="{ABCA27FF-A1B1-4717-B4B4-68E68724A309}" destId="{C54EADBA-9EF9-4656-B7D9-E5B55D572D1F}" srcOrd="1" destOrd="0" presId="urn:microsoft.com/office/officeart/2005/8/layout/bProcess4"/>
    <dgm:cxn modelId="{3D8777E6-8923-4412-BBFC-99CB535091B5}" type="presParOf" srcId="{663ACDEF-D157-41F4-BA2C-E08FE1B03A44}" destId="{3B08C276-6E76-45BB-B767-B6EF6F6E23EE}" srcOrd="19" destOrd="0" presId="urn:microsoft.com/office/officeart/2005/8/layout/bProcess4"/>
    <dgm:cxn modelId="{2A560131-1E99-4967-BCEA-0EFC41F26244}" type="presParOf" srcId="{663ACDEF-D157-41F4-BA2C-E08FE1B03A44}" destId="{AE5E7A0B-6854-4C5A-BE43-A6F3DCE8EB65}" srcOrd="20" destOrd="0" presId="urn:microsoft.com/office/officeart/2005/8/layout/bProcess4"/>
    <dgm:cxn modelId="{0F3BD712-36AB-4ED0-AE9E-9745B38B14C5}" type="presParOf" srcId="{AE5E7A0B-6854-4C5A-BE43-A6F3DCE8EB65}" destId="{6F1CE564-80AA-4D5B-B9BA-7C925D8C2A02}" srcOrd="0" destOrd="0" presId="urn:microsoft.com/office/officeart/2005/8/layout/bProcess4"/>
    <dgm:cxn modelId="{20ABCE0B-E696-4473-AFC3-ADC4ADDEE38E}" type="presParOf" srcId="{AE5E7A0B-6854-4C5A-BE43-A6F3DCE8EB65}" destId="{BCB7A10D-BBF5-4318-8E55-1FBFAEF18B65}" srcOrd="1" destOrd="0" presId="urn:microsoft.com/office/officeart/2005/8/layout/bProcess4"/>
  </dgm:cxnLst>
  <dgm:bg/>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pPr algn="ctr" rtl="0"/>
          <a:r>
            <a:rPr lang="en-IN" sz="1600" dirty="0" smtClean="0">
              <a:latin typeface="Times New Roman" pitchFamily="18" charset="0"/>
              <a:cs typeface="Times New Roman" pitchFamily="18" charset="0"/>
            </a:rPr>
            <a:t>                   </a:t>
          </a:r>
          <a:r>
            <a:rPr lang="en-IN" sz="2000" b="1" dirty="0" smtClean="0">
              <a:solidFill>
                <a:schemeClr val="accent1">
                  <a:lumMod val="50000"/>
                </a:schemeClr>
              </a:solidFill>
              <a:latin typeface="Times New Roman" pitchFamily="18" charset="0"/>
              <a:cs typeface="Times New Roman" pitchFamily="18" charset="0"/>
            </a:rPr>
            <a:t>Learn from your experiences for these is no greater tutor than life itself</a:t>
          </a:r>
          <a:r>
            <a:rPr lang="en-IN" sz="1600" dirty="0" smtClean="0">
              <a:solidFill>
                <a:schemeClr val="accent1">
                  <a:lumMod val="50000"/>
                </a:schemeClr>
              </a:solidFill>
              <a:latin typeface="Times New Roman" pitchFamily="18" charset="0"/>
              <a:cs typeface="Times New Roman" pitchFamily="18" charset="0"/>
            </a:rPr>
            <a:t>.</a:t>
          </a:r>
          <a:endParaRPr lang="en-IN" sz="1600" dirty="0">
            <a:solidFill>
              <a:schemeClr val="accent1">
                <a:lumMod val="50000"/>
              </a:schemeClr>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03918" custScaleY="97730" custLinFactNeighborX="-48639"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53F89E6A-84AD-4F3F-B306-C55CBCDE388D}" type="presOf" srcId="{C192C28F-C5FF-4592-94F3-EF381BB1D75B}" destId="{36ABD271-A949-45EB-8A77-666B93CFADAF}" srcOrd="0" destOrd="0" presId="urn:microsoft.com/office/officeart/2005/8/layout/vList3"/>
    <dgm:cxn modelId="{42AFA4F5-EDBF-41F1-A362-E752BE6336E9}" type="presOf" srcId="{647D95FF-0906-4822-922F-F819B3C29A74}" destId="{002B564B-3EE2-404D-AFDC-C1ED17527D19}"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ln>
          <a:solidFill>
            <a:schemeClr val="accent6">
              <a:lumMod val="50000"/>
            </a:schemeClr>
          </a:solidFill>
        </a:ln>
      </dgm:spPr>
      <dgm:t>
        <a:bodyPr/>
        <a:lstStyle/>
        <a:p>
          <a:pPr algn="ctr" rtl="0"/>
          <a:r>
            <a:rPr lang="en-IN" sz="1600" dirty="0" smtClean="0">
              <a:solidFill>
                <a:srgbClr val="FF0000"/>
              </a:solidFill>
              <a:latin typeface="Times New Roman" pitchFamily="18" charset="0"/>
              <a:cs typeface="Times New Roman" pitchFamily="18" charset="0"/>
            </a:rPr>
            <a:t>                   </a:t>
          </a:r>
          <a:r>
            <a:rPr lang="en-IN" sz="2000" b="1" dirty="0" smtClean="0">
              <a:solidFill>
                <a:srgbClr val="FF0000"/>
              </a:solidFill>
              <a:latin typeface="Times New Roman" pitchFamily="18" charset="0"/>
              <a:cs typeface="Times New Roman" pitchFamily="18" charset="0"/>
            </a:rPr>
            <a:t>HOD Civil Engineering Department Massage</a:t>
          </a:r>
          <a:endParaRPr lang="en-IN" sz="1600" dirty="0">
            <a:solidFill>
              <a:srgbClr val="FF0000"/>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16761" custLinFactNeighborX="-42218" custLinFactNeighborY="-4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805A43-4561-4A37-B5EF-9814D8264889}" type="datetimeFigureOut">
              <a:rPr lang="en-US" smtClean="0"/>
              <a:pPr/>
              <a:t>17-May-24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1F822-4EA8-4391-B591-C89B17756002}" type="datetimeFigureOut">
              <a:rPr lang="en-US" smtClean="0"/>
              <a:pPr/>
              <a:t>17-May-24</a:t>
            </a:fld>
            <a:endParaRPr lang="en-IN"/>
          </a:p>
        </p:txBody>
      </p:sp>
      <p:sp>
        <p:nvSpPr>
          <p:cNvPr id="4" name="Slide Image Placeholder 3"/>
          <p:cNvSpPr>
            <a:spLocks noGrp="1" noRot="1" noChangeAspect="1"/>
          </p:cNvSpPr>
          <p:nvPr>
            <p:ph type="sldImg" idx="2"/>
          </p:nvPr>
        </p:nvSpPr>
        <p:spPr>
          <a:xfrm>
            <a:off x="2214563" y="685800"/>
            <a:ext cx="242887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194560"/>
            <a:ext cx="6995160" cy="292608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17-May-24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5330717"/>
            <a:ext cx="5440680" cy="280416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39422"/>
            <a:ext cx="1748790" cy="936244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39422"/>
            <a:ext cx="5116830" cy="936244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975360"/>
            <a:ext cx="6023610" cy="292608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0170" y="4012458"/>
            <a:ext cx="6023610" cy="241553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10266681"/>
            <a:ext cx="647700" cy="584200"/>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560321"/>
            <a:ext cx="3432810" cy="724154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2560321"/>
            <a:ext cx="3432810" cy="724154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36880"/>
            <a:ext cx="6995160" cy="1828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456180"/>
            <a:ext cx="3434160" cy="120141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2" y="2456180"/>
            <a:ext cx="3435509" cy="120141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3779521"/>
            <a:ext cx="3434160" cy="602234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2" y="3779521"/>
            <a:ext cx="3435509" cy="602234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17-May-24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36880"/>
            <a:ext cx="2557066" cy="185928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438401"/>
            <a:ext cx="2557066" cy="7363461"/>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436881"/>
            <a:ext cx="4344988" cy="936498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975360"/>
            <a:ext cx="4663440" cy="835661"/>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54480" y="2931160"/>
            <a:ext cx="4663440" cy="633984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866859"/>
            <a:ext cx="4663440" cy="848563"/>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39421"/>
            <a:ext cx="6995160" cy="1828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560320"/>
            <a:ext cx="6995160" cy="753465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88620" y="10266681"/>
            <a:ext cx="1813560" cy="584200"/>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17-May-24</a:t>
            </a:fld>
            <a:endParaRPr lang="en-US"/>
          </a:p>
        </p:txBody>
      </p:sp>
      <p:sp>
        <p:nvSpPr>
          <p:cNvPr id="3" name="Footer Placeholder 2"/>
          <p:cNvSpPr>
            <a:spLocks noGrp="1"/>
          </p:cNvSpPr>
          <p:nvPr>
            <p:ph type="ftr" sz="quarter" idx="3"/>
          </p:nvPr>
        </p:nvSpPr>
        <p:spPr>
          <a:xfrm>
            <a:off x="2655570" y="10266681"/>
            <a:ext cx="2461260" cy="584200"/>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10266681"/>
            <a:ext cx="647700" cy="5842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bhanudas.abhale@sandippolytechnic.org9511940099" TargetMode="External"/><Relationship Id="rId5" Type="http://schemas.openxmlformats.org/officeDocument/2006/relationships/image" Target="../media/image10.jpeg"/><Relationship Id="rId4" Type="http://schemas.openxmlformats.org/officeDocument/2006/relationships/hyperlink" Target="mailto:vikas.patil@sandippolytechni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2" name="Diagram 11"/>
          <p:cNvGraphicFramePr/>
          <p:nvPr/>
        </p:nvGraphicFramePr>
        <p:xfrm>
          <a:off x="0" y="381000"/>
          <a:ext cx="4495800" cy="1560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Content Placeholder 19"/>
          <p:cNvGraphicFramePr>
            <a:graphicFrameLocks noGrp="1"/>
          </p:cNvGraphicFramePr>
          <p:nvPr>
            <p:ph sz="half" idx="1"/>
          </p:nvPr>
        </p:nvGraphicFramePr>
        <p:xfrm>
          <a:off x="4267200" y="422031"/>
          <a:ext cx="3505200" cy="1559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p:cNvSpPr/>
          <p:nvPr/>
        </p:nvSpPr>
        <p:spPr>
          <a:xfrm>
            <a:off x="0" y="0"/>
            <a:ext cx="7772400" cy="42203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b="1" dirty="0" smtClean="0">
                <a:solidFill>
                  <a:srgbClr val="FF0000"/>
                </a:solidFill>
                <a:latin typeface="Times New Roman" pitchFamily="18" charset="0"/>
                <a:cs typeface="Times New Roman" pitchFamily="18" charset="0"/>
              </a:rPr>
              <a:t>Vision of </a:t>
            </a:r>
            <a:r>
              <a:rPr lang="en-IN" b="1" dirty="0" err="1" smtClean="0">
                <a:solidFill>
                  <a:srgbClr val="FF0000"/>
                </a:solidFill>
                <a:latin typeface="Times New Roman" pitchFamily="18" charset="0"/>
                <a:cs typeface="Times New Roman" pitchFamily="18" charset="0"/>
              </a:rPr>
              <a:t>Sandip</a:t>
            </a:r>
            <a:r>
              <a:rPr lang="en-IN" b="1" dirty="0" smtClean="0">
                <a:solidFill>
                  <a:srgbClr val="FF0000"/>
                </a:solidFill>
                <a:latin typeface="Times New Roman" pitchFamily="18" charset="0"/>
                <a:cs typeface="Times New Roman" pitchFamily="18" charset="0"/>
              </a:rPr>
              <a:t> Polytechnic</a:t>
            </a:r>
            <a:endParaRPr lang="en-IN" sz="1600" b="1"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b="1" dirty="0" smtClean="0">
                <a:solidFill>
                  <a:srgbClr val="FF0000"/>
                </a:solidFill>
                <a:latin typeface="Times New Roman" pitchFamily="18" charset="0"/>
                <a:cs typeface="Times New Roman" pitchFamily="18" charset="0"/>
              </a:rPr>
              <a:t>Mission of </a:t>
            </a:r>
            <a:r>
              <a:rPr lang="en-IN" b="1" dirty="0" err="1" smtClean="0">
                <a:solidFill>
                  <a:srgbClr val="FF0000"/>
                </a:solidFill>
                <a:latin typeface="Times New Roman" pitchFamily="18" charset="0"/>
                <a:cs typeface="Times New Roman" pitchFamily="18" charset="0"/>
              </a:rPr>
              <a:t>Sandip</a:t>
            </a:r>
            <a:r>
              <a:rPr lang="en-IN"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provide platform for  development professional, social skill and life long learning.</a:t>
            </a:r>
          </a:p>
          <a:p>
            <a:pPr marL="342900" indent="-342900"/>
            <a:r>
              <a:rPr lang="en-IN" sz="1600" dirty="0" smtClean="0">
                <a:latin typeface="Times New Roman" pitchFamily="18" charset="0"/>
                <a:cs typeface="Times New Roman" pitchFamily="18" charset="0"/>
              </a:rPr>
              <a:t> </a:t>
            </a:r>
            <a:endParaRPr lang="en-IN" sz="1600" dirty="0">
              <a:latin typeface="Times New Roman" pitchFamily="18" charset="0"/>
              <a:cs typeface="Times New Roman" pitchFamily="18" charset="0"/>
            </a:endParaRPr>
          </a:p>
        </p:txBody>
      </p:sp>
      <p:sp>
        <p:nvSpPr>
          <p:cNvPr id="9" name="Rounded Rectangle 8"/>
          <p:cNvSpPr/>
          <p:nvPr/>
        </p:nvSpPr>
        <p:spPr>
          <a:xfrm>
            <a:off x="304800" y="4038600"/>
            <a:ext cx="2362200" cy="6934200"/>
          </a:xfrm>
          <a:prstGeom prst="round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dirty="0" smtClean="0">
              <a:solidFill>
                <a:schemeClr val="accent6">
                  <a:lumMod val="50000"/>
                </a:schemeClr>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038600"/>
            <a:ext cx="2362200" cy="6934200"/>
          </a:xfrm>
          <a:prstGeom prst="round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Leading Polytechnic </a:t>
            </a:r>
          </a:p>
          <a:p>
            <a:pPr algn="ctr"/>
            <a:r>
              <a:rPr lang="en-IN" sz="1600" b="1" dirty="0" smtClean="0">
                <a:solidFill>
                  <a:schemeClr val="accent6">
                    <a:lumMod val="50000"/>
                  </a:schemeClr>
                </a:solidFill>
                <a:latin typeface="Times New Roman" pitchFamily="18" charset="0"/>
                <a:cs typeface="Times New Roman" pitchFamily="18" charset="0"/>
              </a:rPr>
              <a:t>College s in </a:t>
            </a:r>
            <a:r>
              <a:rPr lang="en-IN" sz="1600" b="1" dirty="0" err="1" smtClean="0">
                <a:solidFill>
                  <a:schemeClr val="accent6">
                    <a:lumMod val="50000"/>
                  </a:schemeClr>
                </a:solidFill>
                <a:latin typeface="Times New Roman" pitchFamily="18" charset="0"/>
                <a:cs typeface="Times New Roman" pitchFamily="18" charset="0"/>
              </a:rPr>
              <a:t>Nashik</a:t>
            </a:r>
            <a:r>
              <a:rPr lang="en-IN" sz="1600" b="1" dirty="0" smtClean="0">
                <a:solidFill>
                  <a:schemeClr val="accent6">
                    <a:lumMod val="50000"/>
                  </a:schemeClr>
                </a:solidFill>
                <a:latin typeface="Times New Roman" pitchFamily="18" charset="0"/>
                <a:cs typeface="Times New Roman" pitchFamily="18" charset="0"/>
              </a:rPr>
              <a:t> </a:t>
            </a: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743200" y="7848600"/>
            <a:ext cx="2362200" cy="25146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rgbClr val="FF0000"/>
                </a:solidFill>
                <a:latin typeface="Times New Roman" pitchFamily="18" charset="0"/>
                <a:cs typeface="Times New Roman" pitchFamily="18" charset="0"/>
              </a:rPr>
              <a:t>Editorial Board Members</a:t>
            </a:r>
          </a:p>
          <a:p>
            <a:pPr algn="ctr"/>
            <a:r>
              <a:rPr lang="en-IN" b="1" dirty="0" smtClean="0">
                <a:solidFill>
                  <a:srgbClr val="00B050"/>
                </a:solidFill>
                <a:latin typeface="Times New Roman" pitchFamily="18" charset="0"/>
                <a:cs typeface="Times New Roman" pitchFamily="18" charset="0"/>
              </a:rPr>
              <a:t>Prof. V. O. </a:t>
            </a:r>
            <a:r>
              <a:rPr lang="en-IN" b="1" dirty="0" err="1" smtClean="0">
                <a:solidFill>
                  <a:srgbClr val="00B050"/>
                </a:solidFill>
                <a:latin typeface="Times New Roman" pitchFamily="18" charset="0"/>
                <a:cs typeface="Times New Roman" pitchFamily="18" charset="0"/>
              </a:rPr>
              <a:t>Patil</a:t>
            </a:r>
            <a:endParaRPr lang="en-IN" b="1" dirty="0" smtClean="0">
              <a:solidFill>
                <a:srgbClr val="00B050"/>
              </a:solidFill>
              <a:latin typeface="Times New Roman" pitchFamily="18" charset="0"/>
              <a:cs typeface="Times New Roman" pitchFamily="18" charset="0"/>
            </a:endParaRPr>
          </a:p>
          <a:p>
            <a:pPr algn="ctr"/>
            <a:r>
              <a:rPr lang="en-IN" b="1" dirty="0" smtClean="0">
                <a:solidFill>
                  <a:srgbClr val="00B050"/>
                </a:solidFill>
                <a:latin typeface="Times New Roman" pitchFamily="18" charset="0"/>
                <a:cs typeface="Times New Roman" pitchFamily="18" charset="0"/>
              </a:rPr>
              <a:t>Prof. B. G. </a:t>
            </a:r>
            <a:r>
              <a:rPr lang="en-IN" b="1" dirty="0" err="1" smtClean="0">
                <a:solidFill>
                  <a:srgbClr val="00B050"/>
                </a:solidFill>
                <a:latin typeface="Times New Roman" pitchFamily="18" charset="0"/>
                <a:cs typeface="Times New Roman" pitchFamily="18" charset="0"/>
              </a:rPr>
              <a:t>Abhale</a:t>
            </a:r>
            <a:endParaRPr lang="en-IN" b="1" dirty="0" smtClean="0">
              <a:solidFill>
                <a:srgbClr val="00B050"/>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667000" y="4267200"/>
            <a:ext cx="2514600" cy="3505200"/>
          </a:xfrm>
          <a:prstGeom prst="ellipse">
            <a:avLst/>
          </a:prstGeom>
          <a:blipFill>
            <a:blip r:embed="rId12"/>
            <a:stretch>
              <a:fillRect/>
            </a:stretch>
          </a:blipFill>
          <a:ln w="19050" cmpd="sng">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S-20</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3" cy="6748273"/>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60876">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Sr. No</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Name of</a:t>
                      </a:r>
                      <a:r>
                        <a:rPr lang="en-IN" sz="2000" b="1" cap="none" spc="0" baseline="0" dirty="0" smtClean="0">
                          <a:ln>
                            <a:noFill/>
                          </a:ln>
                          <a:solidFill>
                            <a:schemeClr val="bg1"/>
                          </a:solidFill>
                          <a:effectLst/>
                          <a:latin typeface="Times New Roman" pitchFamily="18" charset="0"/>
                          <a:cs typeface="Times New Roman" pitchFamily="18" charset="0"/>
                        </a:rPr>
                        <a:t> Student</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Enrolment</a:t>
                      </a:r>
                      <a:r>
                        <a:rPr lang="en-IN" sz="2000" b="1" cap="none" spc="0" baseline="0" dirty="0" smtClean="0">
                          <a:ln>
                            <a:noFill/>
                          </a:ln>
                          <a:solidFill>
                            <a:schemeClr val="bg1"/>
                          </a:solidFill>
                          <a:effectLst/>
                          <a:latin typeface="Times New Roman" pitchFamily="18" charset="0"/>
                          <a:cs typeface="Times New Roman" pitchFamily="18" charset="0"/>
                        </a:rPr>
                        <a:t>  No </a:t>
                      </a:r>
                      <a:r>
                        <a:rPr lang="en-IN" sz="2000" b="1" cap="none" spc="0" dirty="0" smtClean="0">
                          <a:ln>
                            <a:noFill/>
                          </a:ln>
                          <a:solidFill>
                            <a:schemeClr val="bg1"/>
                          </a:solidFill>
                          <a:effectLst/>
                          <a:latin typeface="Times New Roman" pitchFamily="18" charset="0"/>
                          <a:cs typeface="Times New Roman" pitchFamily="18" charset="0"/>
                        </a:rPr>
                        <a:t> </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Class</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Photos</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1922861">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1</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bg1"/>
                          </a:solidFill>
                          <a:effectLst/>
                          <a:latin typeface="Times New Roman" pitchFamily="18" charset="0"/>
                          <a:ea typeface="+mn-ea"/>
                          <a:cs typeface="Times New Roman" pitchFamily="18" charset="0"/>
                        </a:rPr>
                        <a:t>KATORE VIDYA GANPAT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1811670072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bg1"/>
                          </a:solidFill>
                          <a:effectLst/>
                          <a:latin typeface="Times New Roman" pitchFamily="18" charset="0"/>
                          <a:cs typeface="Times New Roman" pitchFamily="18" charset="0"/>
                        </a:rPr>
                        <a:t>SYCE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0" lang="en-IN" sz="1800" b="1" kern="1200" cap="none" spc="0" dirty="0" smtClean="0">
                          <a:ln>
                            <a:noFill/>
                          </a:ln>
                          <a:solidFill>
                            <a:schemeClr val="bg1"/>
                          </a:solidFill>
                          <a:effectLst/>
                          <a:latin typeface="Times New Roman" pitchFamily="18" charset="0"/>
                          <a:ea typeface="+mn-ea"/>
                          <a:cs typeface="Times New Roman" pitchFamily="18" charset="0"/>
                        </a:rPr>
                        <a:t>94.25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a:stretch>
                    </a:blipFill>
                  </a:tcPr>
                </a:tc>
              </a:tr>
              <a:tr h="1932268">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2</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bg1"/>
                          </a:solidFill>
                          <a:effectLst/>
                          <a:latin typeface="Times New Roman" pitchFamily="18" charset="0"/>
                          <a:cs typeface="Times New Roman" pitchFamily="18" charset="0"/>
                        </a:rPr>
                        <a:t>KAPSE POOJA DINKAR</a:t>
                      </a:r>
                      <a:endParaRPr kumimoji="0" lang="en-IN" sz="1800" b="0" kern="1200" cap="none" spc="0" dirty="0" smtClean="0">
                        <a:ln>
                          <a:noFill/>
                        </a:ln>
                        <a:solidFill>
                          <a:schemeClr val="bg1"/>
                        </a:solidFill>
                        <a:effectLst/>
                        <a:latin typeface="Times New Roman" pitchFamily="18" charset="0"/>
                        <a:ea typeface="+mn-ea"/>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bg1"/>
                          </a:solidFill>
                          <a:effectLst/>
                          <a:latin typeface="Times New Roman" pitchFamily="18" charset="0"/>
                          <a:ea typeface="+mn-ea"/>
                          <a:cs typeface="Times New Roman" pitchFamily="18" charset="0"/>
                        </a:rPr>
                        <a:t>1911670108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bg1"/>
                          </a:solidFill>
                          <a:effectLst/>
                          <a:latin typeface="Times New Roman" pitchFamily="18" charset="0"/>
                          <a:ea typeface="+mn-ea"/>
                          <a:cs typeface="Times New Roman" pitchFamily="18" charset="0"/>
                        </a:rPr>
                        <a:t>SYCE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bg1"/>
                          </a:solidFill>
                          <a:effectLst/>
                          <a:latin typeface="Times New Roman" pitchFamily="18" charset="0"/>
                          <a:cs typeface="Times New Roman" pitchFamily="18" charset="0"/>
                        </a:rPr>
                        <a:t>94.00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5"/>
                      <a:stretch>
                        <a:fillRect/>
                      </a:stretch>
                    </a:blipFill>
                  </a:tcPr>
                </a:tc>
              </a:tr>
              <a:tr h="1932268">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3</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VALVI VIVEKKUMAR MAHENDRABHAI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1811670009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SYCE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bg1"/>
                          </a:solidFill>
                          <a:effectLst/>
                          <a:latin typeface="Times New Roman" pitchFamily="18" charset="0"/>
                          <a:cs typeface="Times New Roman" pitchFamily="18" charset="0"/>
                        </a:rPr>
                        <a:t>93.38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6"/>
                      <a:stretch>
                        <a:fillRect/>
                      </a:stretch>
                    </a:blip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810000"/>
          <a:ext cx="2362200" cy="381000"/>
        </p:xfrm>
        <a:graphic>
          <a:graphicData uri="http://schemas.openxmlformats.org/drawingml/2006/table">
            <a:tbl>
              <a:tblPr firstRow="1" bandRow="1">
                <a:tableStyleId>{5C22544A-7EE6-4342-B048-85BDC9FD1C3A}</a:tableStyleId>
              </a:tblPr>
              <a:tblGrid>
                <a:gridCol w="2362200"/>
              </a:tblGrid>
              <a:tr h="381000">
                <a:tc>
                  <a:txBody>
                    <a:bodyPr/>
                    <a:lstStyle/>
                    <a:p>
                      <a:pPr algn="ctr"/>
                      <a:r>
                        <a:rPr lang="en-IN" sz="1600" dirty="0" smtClean="0"/>
                        <a:t>  </a:t>
                      </a:r>
                      <a:r>
                        <a:rPr lang="en-IN" sz="1600" dirty="0" smtClean="0">
                          <a:solidFill>
                            <a:srgbClr val="FF0000"/>
                          </a:solidFill>
                        </a:rPr>
                        <a:t>Traffic</a:t>
                      </a:r>
                      <a:r>
                        <a:rPr lang="en-IN" sz="1600" baseline="0" dirty="0" smtClean="0">
                          <a:solidFill>
                            <a:srgbClr val="FF0000"/>
                          </a:solidFill>
                        </a:rPr>
                        <a:t> </a:t>
                      </a:r>
                      <a:r>
                        <a:rPr lang="en-IN" sz="1600" baseline="0" dirty="0" smtClean="0">
                          <a:solidFill>
                            <a:srgbClr val="FF0000"/>
                          </a:solidFill>
                          <a:latin typeface="Times New Roman" pitchFamily="18" charset="0"/>
                          <a:cs typeface="Times New Roman" pitchFamily="18" charset="0"/>
                        </a:rPr>
                        <a:t>Volume</a:t>
                      </a:r>
                      <a:r>
                        <a:rPr lang="en-IN" sz="1600" baseline="0" dirty="0" smtClean="0">
                          <a:solidFill>
                            <a:srgbClr val="FF0000"/>
                          </a:solidFill>
                        </a:rPr>
                        <a:t> Study</a:t>
                      </a:r>
                      <a:endParaRPr lang="en-IN" sz="1600" dirty="0">
                        <a:solidFill>
                          <a:srgbClr val="FF0000"/>
                        </a:solidFill>
                      </a:endParaRPr>
                    </a:p>
                  </a:txBody>
                  <a:tcPr anchor="ctr">
                    <a:solidFill>
                      <a:schemeClr val="tx2">
                        <a:lumMod val="40000"/>
                        <a:lumOff val="60000"/>
                      </a:schemeClr>
                    </a:solidFill>
                  </a:tcPr>
                </a:tc>
              </a:tr>
            </a:tbl>
          </a:graphicData>
        </a:graphic>
      </p:graphicFrame>
      <p:graphicFrame>
        <p:nvGraphicFramePr>
          <p:cNvPr id="17" name="Table 16"/>
          <p:cNvGraphicFramePr>
            <a:graphicFrameLocks noGrp="1"/>
          </p:cNvGraphicFramePr>
          <p:nvPr/>
        </p:nvGraphicFramePr>
        <p:xfrm>
          <a:off x="2819400" y="3810000"/>
          <a:ext cx="2286000" cy="381000"/>
        </p:xfrm>
        <a:graphic>
          <a:graphicData uri="http://schemas.openxmlformats.org/drawingml/2006/table">
            <a:tbl>
              <a:tblPr firstRow="1" bandRow="1">
                <a:tableStyleId>{5C22544A-7EE6-4342-B048-85BDC9FD1C3A}</a:tableStyleId>
              </a:tblPr>
              <a:tblGrid>
                <a:gridCol w="2286000"/>
              </a:tblGrid>
              <a:tr h="381000">
                <a:tc>
                  <a:txBody>
                    <a:bodyPr/>
                    <a:lstStyle/>
                    <a:p>
                      <a:pPr algn="ctr"/>
                      <a:r>
                        <a:rPr lang="en-IN" sz="1600" dirty="0" smtClean="0">
                          <a:solidFill>
                            <a:srgbClr val="FF0000"/>
                          </a:solidFill>
                          <a:latin typeface="Times New Roman" pitchFamily="18" charset="0"/>
                          <a:cs typeface="Times New Roman" pitchFamily="18" charset="0"/>
                        </a:rPr>
                        <a:t>Building Construction</a:t>
                      </a:r>
                      <a:endParaRPr lang="en-IN" sz="1600" dirty="0">
                        <a:solidFill>
                          <a:srgbClr val="FF0000"/>
                        </a:solidFill>
                        <a:latin typeface="Times New Roman" pitchFamily="18" charset="0"/>
                        <a:cs typeface="Times New Roman" pitchFamily="18" charset="0"/>
                      </a:endParaRPr>
                    </a:p>
                  </a:txBody>
                  <a:tcPr anchor="ctr">
                    <a:solidFill>
                      <a:schemeClr val="tx2">
                        <a:lumMod val="40000"/>
                        <a:lumOff val="60000"/>
                      </a:schemeClr>
                    </a:solidFill>
                  </a:tcPr>
                </a:tc>
              </a:tr>
            </a:tbl>
          </a:graphicData>
        </a:graphic>
      </p:graphicFrame>
      <p:graphicFrame>
        <p:nvGraphicFramePr>
          <p:cNvPr id="18" name="Table 17"/>
          <p:cNvGraphicFramePr>
            <a:graphicFrameLocks noGrp="1"/>
          </p:cNvGraphicFramePr>
          <p:nvPr/>
        </p:nvGraphicFramePr>
        <p:xfrm>
          <a:off x="5334000" y="3810000"/>
          <a:ext cx="2286000" cy="381000"/>
        </p:xfrm>
        <a:graphic>
          <a:graphicData uri="http://schemas.openxmlformats.org/drawingml/2006/table">
            <a:tbl>
              <a:tblPr firstRow="1" bandRow="1">
                <a:tableStyleId>{5C22544A-7EE6-4342-B048-85BDC9FD1C3A}</a:tableStyleId>
              </a:tblPr>
              <a:tblGrid>
                <a:gridCol w="2286000"/>
              </a:tblGrid>
              <a:tr h="381000">
                <a:tc>
                  <a:txBody>
                    <a:bodyPr/>
                    <a:lstStyle/>
                    <a:p>
                      <a:pPr algn="ctr"/>
                      <a:r>
                        <a:rPr lang="en-IN" sz="1600" dirty="0" smtClean="0">
                          <a:solidFill>
                            <a:srgbClr val="FF0000"/>
                          </a:solidFill>
                          <a:latin typeface="Times New Roman" pitchFamily="18" charset="0"/>
                          <a:cs typeface="Times New Roman" pitchFamily="18" charset="0"/>
                        </a:rPr>
                        <a:t>Earthen</a:t>
                      </a:r>
                      <a:r>
                        <a:rPr lang="en-IN" sz="1600" dirty="0" smtClean="0">
                          <a:solidFill>
                            <a:srgbClr val="FF0000"/>
                          </a:solidFill>
                        </a:rPr>
                        <a:t> Dam</a:t>
                      </a:r>
                      <a:endParaRPr lang="en-IN" sz="1600" dirty="0">
                        <a:solidFill>
                          <a:srgbClr val="FF0000"/>
                        </a:solidFill>
                      </a:endParaRPr>
                    </a:p>
                  </a:txBody>
                  <a:tcPr anchor="ctr">
                    <a:solidFill>
                      <a:schemeClr val="tx2">
                        <a:lumMod val="40000"/>
                        <a:lumOff val="60000"/>
                      </a:schemeClr>
                    </a:solidFill>
                  </a:tcPr>
                </a:tc>
              </a:tr>
            </a:tbl>
          </a:graphicData>
        </a:graphic>
      </p:graphicFrame>
      <p:sp>
        <p:nvSpPr>
          <p:cNvPr id="23" name="Rectangle 22"/>
          <p:cNvSpPr/>
          <p:nvPr/>
        </p:nvSpPr>
        <p:spPr>
          <a:xfrm>
            <a:off x="228600" y="4267200"/>
            <a:ext cx="2438400" cy="3581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400" b="1" dirty="0" smtClean="0">
                <a:latin typeface="Times New Roman" pitchFamily="18" charset="0"/>
                <a:cs typeface="Times New Roman" pitchFamily="18" charset="0"/>
              </a:rPr>
              <a:t>Name of Event</a:t>
            </a:r>
            <a:r>
              <a:rPr lang="en-IN" sz="14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Traffic Volume Study Visit.</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15.10.2021</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Gate</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To understand the Traffic Volume importance at intersections and use of count of vehicles (use of data while design roads</a:t>
            </a:r>
            <a:r>
              <a:rPr lang="en-IN" sz="1400" dirty="0" smtClean="0">
                <a:latin typeface="Times New Roman" pitchFamily="18" charset="0"/>
                <a:cs typeface="Times New Roman" pitchFamily="18" charset="0"/>
              </a:rPr>
              <a:t>).</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
        <p:nvSpPr>
          <p:cNvPr id="24" name="Rectangle 23"/>
          <p:cNvSpPr/>
          <p:nvPr/>
        </p:nvSpPr>
        <p:spPr>
          <a:xfrm>
            <a:off x="2743200" y="4267200"/>
            <a:ext cx="24384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Building Construction Sub Structure &amp; Super Structure </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16.11.2021</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“O” Building </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To understand the Different Component parts of Building.</a:t>
            </a:r>
          </a:p>
        </p:txBody>
      </p:sp>
      <p:sp>
        <p:nvSpPr>
          <p:cNvPr id="27" name="Rectangle 26"/>
          <p:cNvSpPr/>
          <p:nvPr/>
        </p:nvSpPr>
        <p:spPr>
          <a:xfrm>
            <a:off x="304800" y="7924800"/>
            <a:ext cx="2286000" cy="2514600"/>
          </a:xfrm>
          <a:prstGeom prst="rect">
            <a:avLst/>
          </a:prstGeom>
          <a:blipFill>
            <a:blip r:embed="rId4"/>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8" name="Rectangle 27"/>
          <p:cNvSpPr/>
          <p:nvPr/>
        </p:nvSpPr>
        <p:spPr>
          <a:xfrm>
            <a:off x="5257800" y="4267200"/>
            <a:ext cx="2362200" cy="3581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Earthen Dam Visit.</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17.09.2021</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a:t>
            </a:r>
            <a:r>
              <a:rPr lang="en-IN" sz="1600" dirty="0" err="1" smtClean="0">
                <a:latin typeface="Times New Roman" pitchFamily="18" charset="0"/>
                <a:cs typeface="Times New Roman" pitchFamily="18" charset="0"/>
              </a:rPr>
              <a:t>Nilam</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Sagar</a:t>
            </a:r>
            <a:r>
              <a:rPr lang="en-IN" sz="1600" dirty="0" smtClean="0">
                <a:latin typeface="Times New Roman" pitchFamily="18" charset="0"/>
                <a:cs typeface="Times New Roman" pitchFamily="18" charset="0"/>
              </a:rPr>
              <a:t>  Dam.</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To understand the Different Components parts of Earthen Dam.</a:t>
            </a:r>
          </a:p>
        </p:txBody>
      </p:sp>
      <p:sp>
        <p:nvSpPr>
          <p:cNvPr id="30" name="Rectangle 29"/>
          <p:cNvSpPr/>
          <p:nvPr/>
        </p:nvSpPr>
        <p:spPr>
          <a:xfrm>
            <a:off x="2819400" y="8077200"/>
            <a:ext cx="2286000" cy="2362200"/>
          </a:xfrm>
          <a:prstGeom prst="rect">
            <a:avLst/>
          </a:prstGeom>
          <a:blipFill>
            <a:blip r:embed="rId5"/>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31" name="Rectangle 30"/>
          <p:cNvSpPr/>
          <p:nvPr/>
        </p:nvSpPr>
        <p:spPr>
          <a:xfrm>
            <a:off x="5334000" y="7924800"/>
            <a:ext cx="2209800" cy="2514600"/>
          </a:xfrm>
          <a:prstGeom prst="rect">
            <a:avLst/>
          </a:prstGeom>
          <a:blipFill>
            <a:blip r:embed="rId6"/>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1600" dirty="0" smtClean="0">
                          <a:latin typeface="Times New Roman" pitchFamily="18" charset="0"/>
                          <a:cs typeface="Times New Roman" pitchFamily="18" charset="0"/>
                        </a:rPr>
                        <a:t>  </a:t>
                      </a:r>
                      <a:r>
                        <a:rPr lang="en-IN" sz="1600" dirty="0" smtClean="0">
                          <a:solidFill>
                            <a:srgbClr val="FF0000"/>
                          </a:solidFill>
                          <a:latin typeface="Times New Roman" pitchFamily="18" charset="0"/>
                          <a:cs typeface="Times New Roman" pitchFamily="18" charset="0"/>
                        </a:rPr>
                        <a:t>Application</a:t>
                      </a:r>
                      <a:r>
                        <a:rPr lang="en-IN" sz="1600" baseline="0" dirty="0" smtClean="0">
                          <a:solidFill>
                            <a:srgbClr val="FF0000"/>
                          </a:solidFill>
                          <a:latin typeface="Times New Roman" pitchFamily="18" charset="0"/>
                          <a:cs typeface="Times New Roman" pitchFamily="18" charset="0"/>
                        </a:rPr>
                        <a:t> of CAD in Structural Detailing </a:t>
                      </a:r>
                      <a:endParaRPr lang="en-IN" sz="1600" dirty="0">
                        <a:solidFill>
                          <a:srgbClr val="FF0000"/>
                        </a:solidFill>
                        <a:latin typeface="Times New Roman" pitchFamily="18" charset="0"/>
                        <a:cs typeface="Times New Roman" pitchFamily="18" charset="0"/>
                      </a:endParaRPr>
                    </a:p>
                  </a:txBody>
                  <a:tcPr anchor="ct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lang="en-IN" sz="1600" dirty="0" smtClean="0">
                          <a:solidFill>
                            <a:srgbClr val="FF0000"/>
                          </a:solidFill>
                          <a:latin typeface="Times New Roman" pitchFamily="18" charset="0"/>
                          <a:cs typeface="Times New Roman" pitchFamily="18" charset="0"/>
                        </a:rPr>
                        <a:t>Use of Software's in Civil Engineering </a:t>
                      </a:r>
                      <a:endParaRPr lang="en-IN" sz="1600" dirty="0">
                        <a:solidFill>
                          <a:srgbClr val="FF0000"/>
                        </a:solidFill>
                        <a:latin typeface="Times New Roman" pitchFamily="18" charset="0"/>
                        <a:cs typeface="Times New Roman" pitchFamily="18" charset="0"/>
                      </a:endParaRPr>
                    </a:p>
                  </a:txBody>
                  <a:tcPr anchor="ctr"/>
                </a:tc>
              </a:tr>
            </a:tbl>
          </a:graphicData>
        </a:graphic>
      </p:graphicFrame>
      <p:sp>
        <p:nvSpPr>
          <p:cNvPr id="16" name="Rectangle 15"/>
          <p:cNvSpPr/>
          <p:nvPr/>
        </p:nvSpPr>
        <p:spPr>
          <a:xfrm>
            <a:off x="228600" y="4267200"/>
            <a:ext cx="3581400" cy="4724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solidFill>
                  <a:schemeClr val="bg1"/>
                </a:solidFill>
                <a:latin typeface="Times New Roman" pitchFamily="18" charset="0"/>
                <a:cs typeface="Times New Roman" pitchFamily="18" charset="0"/>
              </a:rPr>
              <a:t>Application of CAD in Structural Detailing.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05.10.2021</a:t>
            </a:r>
          </a:p>
          <a:p>
            <a:pPr algn="just"/>
            <a:r>
              <a:rPr lang="en-IN" sz="1600" b="1" dirty="0" smtClean="0">
                <a:latin typeface="Times New Roman" pitchFamily="18" charset="0"/>
                <a:cs typeface="Times New Roman" pitchFamily="18" charset="0"/>
              </a:rPr>
              <a:t>Resource Person:-</a:t>
            </a:r>
          </a:p>
          <a:p>
            <a:pPr algn="just"/>
            <a:r>
              <a:rPr lang="en-IN" sz="1600" dirty="0" smtClean="0">
                <a:latin typeface="Times New Roman" pitchFamily="18" charset="0"/>
                <a:cs typeface="Times New Roman" pitchFamily="18" charset="0"/>
              </a:rPr>
              <a:t>Prof. V. N. </a:t>
            </a:r>
            <a:r>
              <a:rPr lang="en-IN" sz="1600" dirty="0" err="1" smtClean="0">
                <a:latin typeface="Times New Roman" pitchFamily="18" charset="0"/>
                <a:cs typeface="Times New Roman" pitchFamily="18" charset="0"/>
              </a:rPr>
              <a:t>Nikam</a:t>
            </a:r>
            <a:endParaRPr lang="en-IN" sz="1600" dirty="0" smtClean="0">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1. To understand the role of  soft computing techniques in the field of civil engineering.</a:t>
            </a:r>
          </a:p>
          <a:p>
            <a:pPr algn="just"/>
            <a:r>
              <a:rPr lang="en-IN" sz="1600" dirty="0" smtClean="0">
                <a:latin typeface="Times New Roman" pitchFamily="18" charset="0"/>
                <a:cs typeface="Times New Roman" pitchFamily="18" charset="0"/>
              </a:rPr>
              <a:t>2. To understand the smart tricks to enhance the efficiency of working with auto cad. </a:t>
            </a:r>
          </a:p>
          <a:p>
            <a:pPr algn="just"/>
            <a:r>
              <a:rPr lang="en-IN" sz="1600" dirty="0" smtClean="0">
                <a:latin typeface="Times New Roman" pitchFamily="18" charset="0"/>
                <a:cs typeface="Times New Roman" pitchFamily="18" charset="0"/>
              </a:rPr>
              <a:t>3. To understand the vital role of AUTO CAD software in the filed of detailing of RCC, Steel etc. detailing</a:t>
            </a:r>
          </a:p>
          <a:p>
            <a:pPr algn="just"/>
            <a:endParaRPr lang="en-IN" sz="1600" dirty="0" smtClean="0">
              <a:latin typeface="Times New Roman" pitchFamily="18" charset="0"/>
              <a:cs typeface="Times New Roman" pitchFamily="18" charset="0"/>
            </a:endParaRPr>
          </a:p>
          <a:p>
            <a:pPr algn="just"/>
            <a:endParaRPr lang="en-IN" sz="1600" dirty="0">
              <a:latin typeface="Times New Roman" pitchFamily="18" charset="0"/>
              <a:cs typeface="Times New Roman" pitchFamily="18" charset="0"/>
            </a:endParaRPr>
          </a:p>
        </p:txBody>
      </p:sp>
      <p:sp>
        <p:nvSpPr>
          <p:cNvPr id="20" name="Rectangle 19"/>
          <p:cNvSpPr/>
          <p:nvPr/>
        </p:nvSpPr>
        <p:spPr>
          <a:xfrm>
            <a:off x="381000" y="9067800"/>
            <a:ext cx="3429000" cy="1676400"/>
          </a:xfrm>
          <a:prstGeom prst="rect">
            <a:avLst/>
          </a:prstGeom>
          <a:blipFill>
            <a:blip r:embed="rId4"/>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1" name="Rectangle 20"/>
          <p:cNvSpPr/>
          <p:nvPr/>
        </p:nvSpPr>
        <p:spPr>
          <a:xfrm>
            <a:off x="4038600" y="4267200"/>
            <a:ext cx="3581400" cy="4724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r>
              <a:rPr lang="en-IN" sz="1600" dirty="0" smtClean="0">
                <a:latin typeface="Times New Roman" pitchFamily="18" charset="0"/>
                <a:cs typeface="Times New Roman" pitchFamily="18" charset="0"/>
              </a:rPr>
              <a:t>Use of Software's in Civil Engineering.</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21.10.2021</a:t>
            </a:r>
          </a:p>
          <a:p>
            <a:pPr algn="just"/>
            <a:r>
              <a:rPr lang="en-IN" sz="1600" b="1" dirty="0" smtClean="0">
                <a:latin typeface="Times New Roman" pitchFamily="18" charset="0"/>
                <a:cs typeface="Times New Roman" pitchFamily="18" charset="0"/>
              </a:rPr>
              <a:t>Resource Person:-</a:t>
            </a:r>
          </a:p>
          <a:p>
            <a:pPr algn="just"/>
            <a:r>
              <a:rPr lang="en-IN" sz="1600" dirty="0" err="1" smtClean="0">
                <a:latin typeface="Times New Roman" pitchFamily="18" charset="0"/>
                <a:cs typeface="Times New Roman" pitchFamily="18" charset="0"/>
              </a:rPr>
              <a:t>Er</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Nitin</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Avhad</a:t>
            </a:r>
            <a:endParaRPr lang="en-IN" sz="1600" dirty="0" smtClean="0">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1. To understand the role of  soft computing techniques in the field of civil engineering.</a:t>
            </a:r>
          </a:p>
          <a:p>
            <a:pPr algn="just"/>
            <a:r>
              <a:rPr lang="en-IN" sz="1600" dirty="0" smtClean="0">
                <a:latin typeface="Times New Roman" pitchFamily="18" charset="0"/>
                <a:cs typeface="Times New Roman" pitchFamily="18" charset="0"/>
              </a:rPr>
              <a:t>2. To understand the vital role of different software which are used for different work of civil engineering like BIM</a:t>
            </a:r>
          </a:p>
          <a:p>
            <a:pPr algn="just"/>
            <a:r>
              <a:rPr lang="en-IN" sz="1600" dirty="0" smtClean="0">
                <a:latin typeface="Times New Roman" pitchFamily="18" charset="0"/>
                <a:cs typeface="Times New Roman" pitchFamily="18" charset="0"/>
              </a:rPr>
              <a:t>3. To understand the benefits of soft computing techniques over pen paper method. </a:t>
            </a:r>
          </a:p>
          <a:p>
            <a:pPr algn="just"/>
            <a:endParaRPr lang="en-IN" sz="2000" dirty="0">
              <a:latin typeface="Times New Roman" pitchFamily="18" charset="0"/>
              <a:cs typeface="Times New Roman" pitchFamily="18" charset="0"/>
            </a:endParaRPr>
          </a:p>
        </p:txBody>
      </p:sp>
      <p:sp>
        <p:nvSpPr>
          <p:cNvPr id="22" name="Rectangle 21"/>
          <p:cNvSpPr/>
          <p:nvPr/>
        </p:nvSpPr>
        <p:spPr>
          <a:xfrm>
            <a:off x="4114800" y="9067800"/>
            <a:ext cx="3276600" cy="1676400"/>
          </a:xfrm>
          <a:prstGeom prst="rect">
            <a:avLst/>
          </a:prstGeom>
          <a:blipFill>
            <a:blip r:embed="rId5"/>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solidFill>
            <a:schemeClr val="tx1"/>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533400" y="3505200"/>
          <a:ext cx="6705600" cy="685800"/>
        </p:xfrm>
        <a:graphic>
          <a:graphicData uri="http://schemas.openxmlformats.org/drawingml/2006/table">
            <a:tbl>
              <a:tblPr firstRow="1" bandRow="1">
                <a:tableStyleId>{5C22544A-7EE6-4342-B048-85BDC9FD1C3A}</a:tableStyleId>
              </a:tblPr>
              <a:tblGrid>
                <a:gridCol w="6705600"/>
              </a:tblGrid>
              <a:tr h="685800">
                <a:tc>
                  <a:txBody>
                    <a:bodyPr/>
                    <a:lstStyle/>
                    <a:p>
                      <a:pPr algn="ctr"/>
                      <a:r>
                        <a:rPr lang="en-IN" sz="1600" dirty="0" smtClean="0"/>
                        <a:t>  </a:t>
                      </a:r>
                      <a:r>
                        <a:rPr lang="en-IN" sz="1800" dirty="0" smtClean="0">
                          <a:solidFill>
                            <a:srgbClr val="FF0000"/>
                          </a:solidFill>
                          <a:latin typeface="Times New Roman" pitchFamily="18" charset="0"/>
                          <a:cs typeface="Times New Roman" pitchFamily="18" charset="0"/>
                        </a:rPr>
                        <a:t>Opportunities in Industry for Civil Engineering After Diploma</a:t>
                      </a:r>
                      <a:endParaRPr lang="en-IN" sz="1600" dirty="0">
                        <a:solidFill>
                          <a:srgbClr val="FF0000"/>
                        </a:solidFill>
                        <a:latin typeface="Times New Roman" pitchFamily="18" charset="0"/>
                        <a:cs typeface="Times New Roman" pitchFamily="18" charset="0"/>
                      </a:endParaRPr>
                    </a:p>
                  </a:txBody>
                  <a:tcPr anchor="ctr"/>
                </a:tc>
              </a:tr>
            </a:tbl>
          </a:graphicData>
        </a:graphic>
      </p:graphicFrame>
      <p:sp>
        <p:nvSpPr>
          <p:cNvPr id="9" name="Rectangle 8"/>
          <p:cNvSpPr/>
          <p:nvPr/>
        </p:nvSpPr>
        <p:spPr>
          <a:xfrm>
            <a:off x="304800" y="4419600"/>
            <a:ext cx="7086600" cy="426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solidFill>
                  <a:schemeClr val="bg1"/>
                </a:solidFill>
                <a:latin typeface="Times New Roman" pitchFamily="18" charset="0"/>
                <a:cs typeface="Times New Roman" pitchFamily="18" charset="0"/>
              </a:rPr>
              <a:t>Opportunities in Industry for Civil Engineering After Diploma.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28.09.2021</a:t>
            </a:r>
          </a:p>
          <a:p>
            <a:pPr algn="just"/>
            <a:r>
              <a:rPr lang="en-IN" b="1" dirty="0" smtClean="0">
                <a:latin typeface="Times New Roman" pitchFamily="18" charset="0"/>
                <a:cs typeface="Times New Roman" pitchFamily="18" charset="0"/>
              </a:rPr>
              <a:t>Resource Person:-</a:t>
            </a:r>
          </a:p>
          <a:p>
            <a:pPr algn="just"/>
            <a:r>
              <a:rPr lang="en-IN" dirty="0" err="1" smtClean="0">
                <a:latin typeface="Times New Roman" pitchFamily="18" charset="0"/>
                <a:cs typeface="Times New Roman" pitchFamily="18" charset="0"/>
              </a:rPr>
              <a:t>Er</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Sharad</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Pagar</a:t>
            </a:r>
            <a:endParaRPr lang="en-IN" dirty="0" smtClean="0">
              <a:latin typeface="Times New Roman" pitchFamily="18" charset="0"/>
              <a:cs typeface="Times New Roman" pitchFamily="18" charset="0"/>
            </a:endParaRP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r>
              <a:rPr lang="en-IN" dirty="0" smtClean="0">
                <a:latin typeface="Times New Roman" pitchFamily="18" charset="0"/>
                <a:cs typeface="Times New Roman" pitchFamily="18" charset="0"/>
              </a:rPr>
              <a:t>1.  To understand the role of civil engineer after the diploma education in construction industry.</a:t>
            </a:r>
          </a:p>
          <a:p>
            <a:pPr marL="342900" indent="-342900" algn="just">
              <a:buAutoNum type="arabicPeriod" startAt="2"/>
            </a:pPr>
            <a:r>
              <a:rPr lang="en-IN" dirty="0" smtClean="0">
                <a:latin typeface="Times New Roman" pitchFamily="18" charset="0"/>
                <a:cs typeface="Times New Roman" pitchFamily="18" charset="0"/>
              </a:rPr>
              <a:t>To understand the role of civil engineering field in the economy of country. </a:t>
            </a:r>
          </a:p>
          <a:p>
            <a:pPr marL="342900" indent="-342900" algn="just">
              <a:buAutoNum type="arabicPeriod" startAt="2"/>
            </a:pPr>
            <a:r>
              <a:rPr lang="en-IN" dirty="0" smtClean="0">
                <a:latin typeface="Times New Roman" pitchFamily="18" charset="0"/>
                <a:cs typeface="Times New Roman" pitchFamily="18" charset="0"/>
              </a:rPr>
              <a:t>To understand the opportunities available in the market for the civil engineer in various sector. </a:t>
            </a:r>
          </a:p>
          <a:p>
            <a:pPr algn="just"/>
            <a:endParaRPr lang="en-IN"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
        <p:nvSpPr>
          <p:cNvPr id="10" name="Rectangle 9"/>
          <p:cNvSpPr/>
          <p:nvPr/>
        </p:nvSpPr>
        <p:spPr>
          <a:xfrm>
            <a:off x="838200" y="8763000"/>
            <a:ext cx="6019800" cy="1981200"/>
          </a:xfrm>
          <a:prstGeom prst="rect">
            <a:avLst/>
          </a:prstGeom>
          <a:blipFill>
            <a:blip r:embed="rId4"/>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Competitions</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 name="Rectangle 10"/>
          <p:cNvSpPr/>
          <p:nvPr/>
        </p:nvSpPr>
        <p:spPr>
          <a:xfrm>
            <a:off x="0" y="4267200"/>
            <a:ext cx="3962400" cy="6477000"/>
          </a:xfrm>
          <a:prstGeom prst="rect">
            <a:avLst/>
          </a:prstGeom>
          <a:blipFill>
            <a:blip r:embed="rId4"/>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962400" y="4267200"/>
            <a:ext cx="3810000" cy="6477000"/>
          </a:xfrm>
          <a:prstGeom prst="rect">
            <a:avLst/>
          </a:prstGeom>
          <a:blipFill>
            <a:blip r:embed="rId5"/>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5" name="Table 14"/>
          <p:cNvGraphicFramePr>
            <a:graphicFrameLocks noGrp="1"/>
          </p:cNvGraphicFramePr>
          <p:nvPr/>
        </p:nvGraphicFramePr>
        <p:xfrm>
          <a:off x="152400" y="3505200"/>
          <a:ext cx="3657600" cy="70104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1800" dirty="0" smtClean="0">
                          <a:latin typeface="Times New Roman" pitchFamily="18" charset="0"/>
                          <a:cs typeface="Times New Roman" pitchFamily="18" charset="0"/>
                        </a:rPr>
                        <a:t>  </a:t>
                      </a:r>
                      <a:r>
                        <a:rPr lang="en-IN" sz="2000" dirty="0" smtClean="0">
                          <a:solidFill>
                            <a:srgbClr val="FF0000"/>
                          </a:solidFill>
                          <a:latin typeface="Times New Roman" pitchFamily="18" charset="0"/>
                          <a:cs typeface="Times New Roman" pitchFamily="18" charset="0"/>
                        </a:rPr>
                        <a:t>Essay</a:t>
                      </a:r>
                      <a:r>
                        <a:rPr lang="en-IN" sz="2000" baseline="0" dirty="0" smtClean="0">
                          <a:solidFill>
                            <a:srgbClr val="FF0000"/>
                          </a:solidFill>
                          <a:latin typeface="Times New Roman" pitchFamily="18" charset="0"/>
                          <a:cs typeface="Times New Roman" pitchFamily="18" charset="0"/>
                        </a:rPr>
                        <a:t> Writing &amp; Painting Competition</a:t>
                      </a:r>
                      <a:endParaRPr lang="en-IN" sz="1800" dirty="0">
                        <a:solidFill>
                          <a:srgbClr val="FF0000"/>
                        </a:solidFill>
                        <a:latin typeface="Times New Roman" pitchFamily="18" charset="0"/>
                        <a:cs typeface="Times New Roman" pitchFamily="18" charset="0"/>
                      </a:endParaRPr>
                    </a:p>
                  </a:txBody>
                  <a:tcPr anchor="ct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lang="en-IN" sz="2000" dirty="0" smtClean="0">
                          <a:solidFill>
                            <a:srgbClr val="FF0000"/>
                          </a:solidFill>
                          <a:latin typeface="Times New Roman" pitchFamily="18" charset="0"/>
                          <a:cs typeface="Times New Roman" pitchFamily="18" charset="0"/>
                        </a:rPr>
                        <a:t>Elocution</a:t>
                      </a:r>
                      <a:r>
                        <a:rPr lang="en-IN" sz="2000" baseline="0" dirty="0" smtClean="0">
                          <a:solidFill>
                            <a:srgbClr val="FF0000"/>
                          </a:solidFill>
                          <a:latin typeface="Times New Roman" pitchFamily="18" charset="0"/>
                          <a:cs typeface="Times New Roman" pitchFamily="18" charset="0"/>
                        </a:rPr>
                        <a:t> Competition </a:t>
                      </a:r>
                      <a:endParaRPr lang="en-IN" sz="2000" dirty="0">
                        <a:solidFill>
                          <a:srgbClr val="FF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685800" y="3429000"/>
          <a:ext cx="6400800" cy="685800"/>
        </p:xfrm>
        <a:graphic>
          <a:graphicData uri="http://schemas.openxmlformats.org/drawingml/2006/table">
            <a:tbl>
              <a:tblPr firstRow="1" bandRow="1">
                <a:tableStyleId>{5C22544A-7EE6-4342-B048-85BDC9FD1C3A}</a:tableStyleId>
              </a:tblPr>
              <a:tblGrid>
                <a:gridCol w="6400800"/>
              </a:tblGrid>
              <a:tr h="685800">
                <a:tc>
                  <a:txBody>
                    <a:bodyPr/>
                    <a:lstStyle/>
                    <a:p>
                      <a:pPr algn="ctr"/>
                      <a:r>
                        <a:rPr lang="en-IN" sz="2000" dirty="0" smtClean="0">
                          <a:latin typeface="Times New Roman" pitchFamily="18" charset="0"/>
                          <a:cs typeface="Times New Roman" pitchFamily="18" charset="0"/>
                        </a:rPr>
                        <a:t>  </a:t>
                      </a:r>
                      <a:r>
                        <a:rPr lang="en-IN" sz="3200" dirty="0" smtClean="0">
                          <a:solidFill>
                            <a:srgbClr val="FF0000"/>
                          </a:solidFill>
                          <a:latin typeface="Times New Roman" pitchFamily="18" charset="0"/>
                          <a:cs typeface="Times New Roman" pitchFamily="18" charset="0"/>
                        </a:rPr>
                        <a:t>Quiz</a:t>
                      </a:r>
                      <a:r>
                        <a:rPr lang="en-IN" sz="3200" baseline="0" dirty="0" smtClean="0">
                          <a:solidFill>
                            <a:srgbClr val="FF0000"/>
                          </a:solidFill>
                          <a:latin typeface="Times New Roman" pitchFamily="18" charset="0"/>
                          <a:cs typeface="Times New Roman" pitchFamily="18" charset="0"/>
                        </a:rPr>
                        <a:t> Competition </a:t>
                      </a:r>
                      <a:endParaRPr lang="en-IN" sz="2000" dirty="0">
                        <a:solidFill>
                          <a:srgbClr val="FF0000"/>
                        </a:solidFill>
                        <a:latin typeface="Times New Roman" pitchFamily="18" charset="0"/>
                        <a:cs typeface="Times New Roman" pitchFamily="18" charset="0"/>
                      </a:endParaRPr>
                    </a:p>
                  </a:txBody>
                  <a:tcPr anchor="ctr"/>
                </a:tc>
              </a:tr>
            </a:tbl>
          </a:graphicData>
        </a:graphic>
      </p:graphicFrame>
      <p:sp>
        <p:nvSpPr>
          <p:cNvPr id="7" name="Rectangle 6"/>
          <p:cNvSpPr/>
          <p:nvPr/>
        </p:nvSpPr>
        <p:spPr>
          <a:xfrm>
            <a:off x="228600" y="4191000"/>
            <a:ext cx="7239000" cy="4876800"/>
          </a:xfrm>
          <a:prstGeom prst="rect">
            <a:avLst/>
          </a:prstGeom>
          <a:blipFill>
            <a:blip r:embed="rId4"/>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a:p>
        </p:txBody>
      </p:sp>
      <p:sp>
        <p:nvSpPr>
          <p:cNvPr id="8" name="Rectangle 7"/>
          <p:cNvSpPr/>
          <p:nvPr/>
        </p:nvSpPr>
        <p:spPr>
          <a:xfrm>
            <a:off x="381000" y="9144000"/>
            <a:ext cx="3429000" cy="1676400"/>
          </a:xfrm>
          <a:prstGeom prst="rect">
            <a:avLst/>
          </a:prstGeom>
          <a:blipFill>
            <a:blip r:embed="rId5"/>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3962400" y="9144000"/>
            <a:ext cx="3429000" cy="1676400"/>
          </a:xfrm>
          <a:prstGeom prst="rect">
            <a:avLst/>
          </a:prstGeom>
          <a:blipFill>
            <a:blip r:embed="rId6"/>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Workshop one day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 name="Rectangle 10"/>
          <p:cNvSpPr/>
          <p:nvPr/>
        </p:nvSpPr>
        <p:spPr>
          <a:xfrm>
            <a:off x="914400" y="4114800"/>
            <a:ext cx="6096000" cy="6705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5" name="Table 14"/>
          <p:cNvGraphicFramePr>
            <a:graphicFrameLocks noGrp="1"/>
          </p:cNvGraphicFramePr>
          <p:nvPr/>
        </p:nvGraphicFramePr>
        <p:xfrm>
          <a:off x="457200" y="3429000"/>
          <a:ext cx="6858000" cy="685800"/>
        </p:xfrm>
        <a:graphic>
          <a:graphicData uri="http://schemas.openxmlformats.org/drawingml/2006/table">
            <a:tbl>
              <a:tblPr firstRow="1" bandRow="1">
                <a:tableStyleId>{5C22544A-7EE6-4342-B048-85BDC9FD1C3A}</a:tableStyleId>
              </a:tblPr>
              <a:tblGrid>
                <a:gridCol w="6858000"/>
              </a:tblGrid>
              <a:tr h="685800">
                <a:tc>
                  <a:txBody>
                    <a:bodyPr/>
                    <a:lstStyle/>
                    <a:p>
                      <a:pPr algn="ctr"/>
                      <a:r>
                        <a:rPr lang="en-IN" sz="2000" dirty="0" smtClean="0">
                          <a:solidFill>
                            <a:srgbClr val="FF0000"/>
                          </a:solidFill>
                          <a:latin typeface="Times New Roman" pitchFamily="18" charset="0"/>
                          <a:cs typeface="Times New Roman" pitchFamily="18" charset="0"/>
                        </a:rPr>
                        <a:t>  </a:t>
                      </a:r>
                      <a:r>
                        <a:rPr kumimoji="0" lang="de-DE" sz="2000" b="1" kern="1200" dirty="0" smtClean="0">
                          <a:solidFill>
                            <a:srgbClr val="FF0000"/>
                          </a:solidFill>
                          <a:latin typeface="Times New Roman" pitchFamily="18" charset="0"/>
                          <a:ea typeface="+mn-ea"/>
                          <a:cs typeface="Times New Roman" pitchFamily="18" charset="0"/>
                        </a:rPr>
                        <a:t>Preparation of Detailed Estimate by using Spread Sheet </a:t>
                      </a:r>
                      <a:endParaRPr lang="en-IN" sz="2000" dirty="0">
                        <a:solidFill>
                          <a:srgbClr val="FF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Workshop six days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685800" y="3429000"/>
          <a:ext cx="6400800" cy="518160"/>
        </p:xfrm>
        <a:graphic>
          <a:graphicData uri="http://schemas.openxmlformats.org/drawingml/2006/table">
            <a:tbl>
              <a:tblPr firstRow="1" bandRow="1">
                <a:tableStyleId>{5C22544A-7EE6-4342-B048-85BDC9FD1C3A}</a:tableStyleId>
              </a:tblPr>
              <a:tblGrid>
                <a:gridCol w="6400800"/>
              </a:tblGrid>
              <a:tr h="457200">
                <a:tc>
                  <a:txBody>
                    <a:bodyPr/>
                    <a:lstStyle/>
                    <a:p>
                      <a:pPr algn="ctr"/>
                      <a:r>
                        <a:rPr lang="en-IN" sz="1800" dirty="0" smtClean="0">
                          <a:latin typeface="Times New Roman" pitchFamily="18" charset="0"/>
                          <a:cs typeface="Times New Roman" pitchFamily="18" charset="0"/>
                        </a:rPr>
                        <a:t>  </a:t>
                      </a:r>
                      <a:r>
                        <a:rPr lang="en-IN" sz="2800" dirty="0" smtClean="0">
                          <a:solidFill>
                            <a:srgbClr val="FF0000"/>
                          </a:solidFill>
                          <a:latin typeface="Times New Roman" pitchFamily="18" charset="0"/>
                          <a:cs typeface="Times New Roman" pitchFamily="18" charset="0"/>
                        </a:rPr>
                        <a:t>CAD Workshop</a:t>
                      </a:r>
                      <a:endParaRPr lang="en-IN" sz="1800" dirty="0">
                        <a:solidFill>
                          <a:srgbClr val="FF0000"/>
                        </a:solidFill>
                        <a:latin typeface="Times New Roman" pitchFamily="18" charset="0"/>
                        <a:cs typeface="Times New Roman" pitchFamily="18" charset="0"/>
                      </a:endParaRPr>
                    </a:p>
                  </a:txBody>
                  <a:tcPr anchor="ctr"/>
                </a:tc>
              </a:tr>
            </a:tbl>
          </a:graphicData>
        </a:graphic>
      </p:graphicFrame>
      <p:sp>
        <p:nvSpPr>
          <p:cNvPr id="7" name="Rectangle 6"/>
          <p:cNvSpPr/>
          <p:nvPr/>
        </p:nvSpPr>
        <p:spPr>
          <a:xfrm>
            <a:off x="228600" y="4038600"/>
            <a:ext cx="7315200" cy="4953000"/>
          </a:xfrm>
          <a:prstGeom prst="rect">
            <a:avLst/>
          </a:prstGeom>
          <a:blipFill>
            <a:blip r:embed="rId4"/>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a:p>
        </p:txBody>
      </p:sp>
      <p:sp>
        <p:nvSpPr>
          <p:cNvPr id="8" name="Rectangle 7"/>
          <p:cNvSpPr/>
          <p:nvPr/>
        </p:nvSpPr>
        <p:spPr>
          <a:xfrm>
            <a:off x="381000" y="9144000"/>
            <a:ext cx="3429000" cy="1676400"/>
          </a:xfrm>
          <a:prstGeom prst="rect">
            <a:avLst/>
          </a:prstGeom>
          <a:blipFill>
            <a:blip r:embed="rId5"/>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3962400" y="9144000"/>
            <a:ext cx="3429000" cy="1676400"/>
          </a:xfrm>
          <a:prstGeom prst="rect">
            <a:avLst/>
          </a:prstGeom>
          <a:blipFill>
            <a:blip r:embed="rId6"/>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corner</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  Poem</a:t>
                      </a:r>
                      <a:endParaRPr lang="en-IN" sz="2800" dirty="0">
                        <a:solidFill>
                          <a:srgbClr val="FF0000"/>
                        </a:solidFill>
                        <a:latin typeface="Times New Roman" pitchFamily="18" charset="0"/>
                        <a:cs typeface="Times New Roman" pitchFamily="18" charset="0"/>
                      </a:endParaRPr>
                    </a:p>
                  </a:txBody>
                  <a:tcPr anchor="ctr">
                    <a:solidFill>
                      <a:schemeClr val="accent5">
                        <a:lumMod val="50000"/>
                      </a:schemeClr>
                    </a:solidFill>
                  </a:tcP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 </a:t>
                      </a:r>
                      <a:r>
                        <a:rPr lang="en-IN" sz="2800" dirty="0" smtClean="0">
                          <a:latin typeface="Times New Roman" pitchFamily="18" charset="0"/>
                          <a:cs typeface="Times New Roman" pitchFamily="18" charset="0"/>
                        </a:rPr>
                        <a:t>Photography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
        <p:nvSpPr>
          <p:cNvPr id="16" name="Rectangle 15"/>
          <p:cNvSpPr/>
          <p:nvPr/>
        </p:nvSpPr>
        <p:spPr>
          <a:xfrm>
            <a:off x="228600" y="4267200"/>
            <a:ext cx="3581400" cy="2743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r>
              <a:rPr lang="mr-IN" sz="1600" dirty="0" smtClean="0"/>
              <a:t>विद्येच्या पाठांच्या मोठ्या अंगणात, ज्ञानाच्या ध्वज वाहतो, आकाशात तारांच्या सोने, विद्यार्थी मन आनंदात ओढतो।</a:t>
            </a:r>
          </a:p>
          <a:p>
            <a:r>
              <a:rPr lang="mr-IN" sz="1600" dirty="0" smtClean="0"/>
              <a:t>पुस्तकांच्या समुद्रात आणि लेक्चर्सांच्या जलधारात, विद्यार्थी मन कथा सुंदर ओळखतो, नाना जगांना साखरेच्या अन्नाने भरतो।</a:t>
            </a:r>
            <a:endParaRPr lang="en-IN" sz="1600" dirty="0" smtClean="0"/>
          </a:p>
          <a:p>
            <a:endParaRPr lang="mr-IN" sz="1600" dirty="0" smtClean="0"/>
          </a:p>
          <a:p>
            <a:pPr algn="just"/>
            <a:endParaRPr lang="en-IN" sz="1600" dirty="0">
              <a:latin typeface="Times New Roman" pitchFamily="18" charset="0"/>
              <a:cs typeface="Times New Roman" pitchFamily="18" charset="0"/>
            </a:endParaRPr>
          </a:p>
        </p:txBody>
      </p:sp>
      <p:sp>
        <p:nvSpPr>
          <p:cNvPr id="21" name="Rectangle 20"/>
          <p:cNvSpPr/>
          <p:nvPr/>
        </p:nvSpPr>
        <p:spPr>
          <a:xfrm>
            <a:off x="4038600" y="4267200"/>
            <a:ext cx="3581400" cy="2743200"/>
          </a:xfrm>
          <a:prstGeom prst="rect">
            <a:avLst/>
          </a:prstGeom>
          <a:blipFill>
            <a:blip r:embed="rId4"/>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sp>
        <p:nvSpPr>
          <p:cNvPr id="14" name="Rectangle 13"/>
          <p:cNvSpPr/>
          <p:nvPr/>
        </p:nvSpPr>
        <p:spPr>
          <a:xfrm>
            <a:off x="228600" y="7848600"/>
            <a:ext cx="3581400" cy="2743200"/>
          </a:xfrm>
          <a:prstGeom prst="rect">
            <a:avLst/>
          </a:prstGeom>
          <a:blipFill>
            <a:blip r:embed="rId5"/>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17" name="Rectangle 16"/>
          <p:cNvSpPr/>
          <p:nvPr/>
        </p:nvSpPr>
        <p:spPr>
          <a:xfrm>
            <a:off x="4038600" y="7848600"/>
            <a:ext cx="3581400" cy="2743200"/>
          </a:xfrm>
          <a:prstGeom prst="rect">
            <a:avLst/>
          </a:prstGeom>
          <a:blipFill>
            <a:blip r:embed="rId6" cstate="print"/>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228600" y="71628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Toppers </a:t>
                      </a:r>
                      <a:r>
                        <a:rPr kumimoji="0" lang="en-IN" sz="2800" b="1" kern="1200" dirty="0" smtClean="0">
                          <a:solidFill>
                            <a:schemeClr val="lt1"/>
                          </a:solidFill>
                          <a:latin typeface="Times New Roman" pitchFamily="18" charset="0"/>
                          <a:ea typeface="+mn-ea"/>
                          <a:cs typeface="Times New Roman" pitchFamily="18" charset="0"/>
                        </a:rPr>
                        <a:t>Felicitation</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24" name="Table 23"/>
          <p:cNvGraphicFramePr>
            <a:graphicFrameLocks noGrp="1"/>
          </p:cNvGraphicFramePr>
          <p:nvPr/>
        </p:nvGraphicFramePr>
        <p:xfrm>
          <a:off x="4191000" y="71628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Singing</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p:spPr>
        <p:style>
          <a:lnRef idx="2">
            <a:schemeClr val="accent1"/>
          </a:lnRef>
          <a:fillRef idx="1">
            <a:schemeClr val="lt1"/>
          </a:fillRef>
          <a:effectRef idx="0">
            <a:schemeClr val="accent1"/>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600200" y="2667000"/>
            <a:ext cx="4419600" cy="1447800"/>
          </a:xfrm>
          <a:prstGeom prst="ellipse">
            <a:avLst/>
          </a:prstGeom>
          <a:solidFill>
            <a:schemeClr val="tx1">
              <a:lumMod val="75000"/>
            </a:schemeClr>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b="1" dirty="0" smtClean="0">
                <a:solidFill>
                  <a:schemeClr val="accent4">
                    <a:lumMod val="75000"/>
                  </a:schemeClr>
                </a:solidFill>
                <a:latin typeface="Times New Roman" pitchFamily="18" charset="0"/>
                <a:cs typeface="Times New Roman" pitchFamily="18" charset="0"/>
              </a:rPr>
              <a:t>WHAT’S INSIDE</a:t>
            </a:r>
            <a:endParaRPr lang="en-IN" sz="2800" b="1" dirty="0">
              <a:solidFill>
                <a:schemeClr val="accent4">
                  <a:lumMod val="75000"/>
                </a:schemeClr>
              </a:solidFill>
              <a:latin typeface="Times New Roman" pitchFamily="18" charset="0"/>
              <a:cs typeface="Times New Roman" pitchFamily="18" charset="0"/>
            </a:endParaRPr>
          </a:p>
        </p:txBody>
      </p:sp>
      <p:graphicFrame>
        <p:nvGraphicFramePr>
          <p:cNvPr id="18" name="Diagram 17"/>
          <p:cNvGraphicFramePr/>
          <p:nvPr/>
        </p:nvGraphicFramePr>
        <p:xfrm>
          <a:off x="0" y="3886200"/>
          <a:ext cx="7772400" cy="708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0" y="4191000"/>
            <a:ext cx="7772400" cy="67818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400" b="1" dirty="0" smtClean="0">
                <a:solidFill>
                  <a:schemeClr val="accent4">
                    <a:lumMod val="50000"/>
                  </a:schemeClr>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latin typeface="Times New Roman" pitchFamily="18" charset="0"/>
                <a:cs typeface="Times New Roman" pitchFamily="18" charset="0"/>
              </a:rPr>
              <a:t>HON’BLE DR. SANDIP N. JHA </a:t>
            </a:r>
          </a:p>
          <a:p>
            <a:pPr algn="just"/>
            <a:r>
              <a:rPr lang="en-IN" sz="1700" b="1" dirty="0" smtClean="0">
                <a:latin typeface="Times New Roman" pitchFamily="18" charset="0"/>
                <a:cs typeface="Times New Roman" pitchFamily="18" charset="0"/>
              </a:rPr>
              <a:t>Chairman, </a:t>
            </a:r>
            <a:r>
              <a:rPr lang="en-IN" sz="1700" b="1" dirty="0" err="1" smtClean="0">
                <a:latin typeface="Times New Roman" pitchFamily="18" charset="0"/>
                <a:cs typeface="Times New Roman" pitchFamily="18" charset="0"/>
              </a:rPr>
              <a:t>Sandip</a:t>
            </a:r>
            <a:r>
              <a:rPr lang="en-IN" sz="1700" b="1" dirty="0" smtClean="0">
                <a:latin typeface="Times New Roman" pitchFamily="18" charset="0"/>
                <a:cs typeface="Times New Roman" pitchFamily="18" charset="0"/>
              </a:rPr>
              <a:t> Foundation</a:t>
            </a:r>
            <a:endParaRPr lang="en-IN" sz="17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0" y="4191000"/>
            <a:ext cx="7772400" cy="67818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400" b="1" dirty="0" smtClean="0">
                <a:solidFill>
                  <a:schemeClr val="accent4">
                    <a:lumMod val="50000"/>
                  </a:schemeClr>
                </a:solidFill>
                <a:latin typeface="Times New Roman" pitchFamily="18" charset="0"/>
                <a:cs typeface="Times New Roman" pitchFamily="18" charset="0"/>
              </a:rPr>
              <a:t>From HOD’s Desk</a:t>
            </a:r>
          </a:p>
          <a:p>
            <a:pPr algn="just"/>
            <a:r>
              <a:rPr lang="en-IN" sz="1700" dirty="0" smtClean="0">
                <a:latin typeface="Times New Roman" pitchFamily="18" charset="0"/>
                <a:cs typeface="Times New Roman" pitchFamily="18" charset="0"/>
              </a:rPr>
              <a:t>I welcome you all to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latin typeface="Times New Roman" pitchFamily="18" charset="0"/>
                <a:cs typeface="Times New Roman" pitchFamily="18" charset="0"/>
              </a:rPr>
              <a:t>behavioral</a:t>
            </a:r>
            <a:r>
              <a:rPr lang="en-IN" sz="1700" dirty="0" smtClean="0">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latin typeface="Times New Roman" pitchFamily="18" charset="0"/>
                <a:cs typeface="Times New Roman" pitchFamily="18" charset="0"/>
              </a:rPr>
              <a:t>Dr. Prof. VILAS NIKAM, </a:t>
            </a:r>
          </a:p>
          <a:p>
            <a:pPr algn="just"/>
            <a:r>
              <a:rPr lang="en-IN" sz="1700" dirty="0" smtClean="0">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3048000"/>
            <a:ext cx="5029200" cy="22860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Prof. V. O. </a:t>
            </a:r>
            <a:r>
              <a:rPr lang="en-IN" sz="17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Patil</a:t>
            </a: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p>
          <a:p>
            <a:pPr algn="ct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ME (Structure)</a:t>
            </a:r>
          </a:p>
          <a:p>
            <a:pPr algn="ctr"/>
            <a:r>
              <a:rPr lang="en-IN" sz="16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hlinkClick r:id="rId4"/>
              </a:rPr>
              <a:t>vikas.patil@sandippolytechnic.org</a:t>
            </a:r>
            <a:endParaRPr lang="en-IN" sz="16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9511940099</a:t>
            </a:r>
          </a:p>
        </p:txBody>
      </p:sp>
      <p:sp>
        <p:nvSpPr>
          <p:cNvPr id="9" name="Rounded Rectangle 8"/>
          <p:cNvSpPr/>
          <p:nvPr/>
        </p:nvSpPr>
        <p:spPr>
          <a:xfrm>
            <a:off x="5029200" y="3048000"/>
            <a:ext cx="2743200" cy="2286000"/>
          </a:xfrm>
          <a:prstGeom prst="roundRect">
            <a:avLst/>
          </a:prstGeom>
          <a:blipFill>
            <a:blip r:embed="rId5" cstate="print"/>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5486400"/>
            <a:ext cx="5029200" cy="22860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Prof. B. G. </a:t>
            </a:r>
            <a:r>
              <a:rPr lang="en-IN" sz="17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Abhale</a:t>
            </a: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a:t>
            </a:r>
          </a:p>
          <a:p>
            <a:pPr algn="ctr"/>
            <a:r>
              <a:rPr lang="en-IN" sz="17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ME (Environment)</a:t>
            </a:r>
          </a:p>
          <a:p>
            <a:pPr algn="ctr"/>
            <a:r>
              <a:rPr lang="en-IN" sz="14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hlinkClick r:id="rId6"/>
              </a:rPr>
              <a:t>bhanudas.abhale@sandippolytechnic.org</a:t>
            </a:r>
          </a:p>
          <a:p>
            <a:pPr algn="ctr"/>
            <a:r>
              <a:rPr lang="en-IN" sz="1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9423042624</a:t>
            </a:r>
          </a:p>
          <a:p>
            <a:pPr algn="ctr"/>
            <a:endParaRPr lang="en-IN"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6"/>
            </a:endParaRPr>
          </a:p>
        </p:txBody>
      </p:sp>
      <p:sp>
        <p:nvSpPr>
          <p:cNvPr id="13" name="Rounded Rectangle 12"/>
          <p:cNvSpPr/>
          <p:nvPr/>
        </p:nvSpPr>
        <p:spPr>
          <a:xfrm>
            <a:off x="5029200" y="5486400"/>
            <a:ext cx="2743200" cy="2286000"/>
          </a:xfrm>
          <a:prstGeom prst="roundRect">
            <a:avLst/>
          </a:prstGeom>
          <a:blipFill>
            <a:blip r:embed="rId7" cstate="print"/>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bg1"/>
                </a:solidFill>
                <a:latin typeface="Times New Roman" pitchFamily="18" charset="0"/>
                <a:cs typeface="Times New Roman" pitchFamily="18" charset="0"/>
              </a:rPr>
              <a:t>SAKSHI</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SHARAD</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SHINDE</a:t>
            </a:r>
            <a:endParaRPr lang="en-IN" sz="1600" dirty="0" smtClean="0">
              <a:solidFill>
                <a:schemeClr val="bg1"/>
              </a:solidFill>
              <a:latin typeface="Times New Roman" pitchFamily="18" charset="0"/>
              <a:cs typeface="Times New Roman" pitchFamily="18" charset="0"/>
            </a:endParaRPr>
          </a:p>
        </p:txBody>
      </p:sp>
      <p:sp>
        <p:nvSpPr>
          <p:cNvPr id="9" name="Rounded Rectangle 8"/>
          <p:cNvSpPr/>
          <p:nvPr/>
        </p:nvSpPr>
        <p:spPr>
          <a:xfrm>
            <a:off x="5791200" y="4191000"/>
            <a:ext cx="1981200" cy="1371600"/>
          </a:xfrm>
          <a:prstGeom prst="roundRect">
            <a:avLst/>
          </a:prstGeom>
          <a:blipFill>
            <a:blip r:embed="rId4"/>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8" name="Rounded Rectangle 7"/>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Details FY-SY-TY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Rounded Rectangle 9"/>
          <p:cNvSpPr/>
          <p:nvPr/>
        </p:nvSpPr>
        <p:spPr>
          <a:xfrm>
            <a:off x="0" y="56388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bg1"/>
                </a:solidFill>
                <a:latin typeface="Times New Roman" pitchFamily="18" charset="0"/>
                <a:cs typeface="Times New Roman" pitchFamily="18" charset="0"/>
              </a:rPr>
              <a:t>ISHA</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PRASHANT</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NAIKWADE</a:t>
            </a:r>
          </a:p>
        </p:txBody>
      </p:sp>
      <p:sp>
        <p:nvSpPr>
          <p:cNvPr id="14" name="Rounded Rectangle 13"/>
          <p:cNvSpPr/>
          <p:nvPr/>
        </p:nvSpPr>
        <p:spPr>
          <a:xfrm>
            <a:off x="5791200" y="5638800"/>
            <a:ext cx="1981200" cy="1371600"/>
          </a:xfrm>
          <a:prstGeom prst="roundRect">
            <a:avLst/>
          </a:prstGeom>
          <a:blipFill>
            <a:blip r:embed="rId5"/>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5" name="Rounded Rectangle 14"/>
          <p:cNvSpPr/>
          <p:nvPr/>
        </p:nvSpPr>
        <p:spPr>
          <a:xfrm>
            <a:off x="0" y="70866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bg1"/>
                </a:solidFill>
                <a:latin typeface="Times New Roman" pitchFamily="18" charset="0"/>
                <a:cs typeface="Times New Roman" pitchFamily="18" charset="0"/>
              </a:rPr>
              <a:t>RUCHI</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RAHUL</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bg1"/>
                </a:solidFill>
                <a:latin typeface="Times New Roman" pitchFamily="18" charset="0"/>
                <a:cs typeface="Times New Roman" pitchFamily="18" charset="0"/>
              </a:rPr>
              <a:t>CHAVAN</a:t>
            </a:r>
            <a:r>
              <a:rPr lang="en-IN" sz="28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cs typeface="Times New Roman" pitchFamily="18" charset="0"/>
              </a:rPr>
              <a:t> </a:t>
            </a:r>
          </a:p>
        </p:txBody>
      </p:sp>
      <p:sp>
        <p:nvSpPr>
          <p:cNvPr id="16" name="Rounded Rectangle 15"/>
          <p:cNvSpPr/>
          <p:nvPr/>
        </p:nvSpPr>
        <p:spPr>
          <a:xfrm>
            <a:off x="0" y="85344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bg1"/>
                </a:solidFill>
                <a:latin typeface="Times New Roman" pitchFamily="18" charset="0"/>
                <a:cs typeface="Times New Roman" pitchFamily="18" charset="0"/>
              </a:rPr>
              <a:t>VIDYA GANPAT KATORE</a:t>
            </a:r>
          </a:p>
        </p:txBody>
      </p:sp>
      <p:sp>
        <p:nvSpPr>
          <p:cNvPr id="17" name="Rounded Rectangle 16"/>
          <p:cNvSpPr/>
          <p:nvPr/>
        </p:nvSpPr>
        <p:spPr>
          <a:xfrm>
            <a:off x="5791200" y="7086600"/>
            <a:ext cx="1981200" cy="1371600"/>
          </a:xfrm>
          <a:prstGeom prst="roundRect">
            <a:avLst/>
          </a:prstGeom>
          <a:blipFill>
            <a:blip r:embed="rId6"/>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8" name="Rounded Rectangle 17"/>
          <p:cNvSpPr/>
          <p:nvPr/>
        </p:nvSpPr>
        <p:spPr>
          <a:xfrm>
            <a:off x="5791200" y="8534400"/>
            <a:ext cx="1981200" cy="1371600"/>
          </a:xfrm>
          <a:prstGeom prst="roundRect">
            <a:avLst/>
          </a:prstGeom>
          <a:blipFill>
            <a:blip r:embed="rId7"/>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657600"/>
            <a:ext cx="7772400" cy="4724400"/>
          </a:xfrm>
          <a:prstGeom prst="ellipse">
            <a:avLst/>
          </a:prstGeom>
          <a:solidFill>
            <a:schemeClr val="accent4">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latin typeface="Times New Roman" pitchFamily="18" charset="0"/>
                <a:cs typeface="Times New Roman" pitchFamily="18" charset="0"/>
              </a:rPr>
              <a:t>Civil Engineering</a:t>
            </a:r>
            <a:r>
              <a:rPr lang="en-IN" dirty="0" smtClean="0">
                <a:solidFill>
                  <a:schemeClr val="bg1"/>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dirty="0">
              <a:solidFill>
                <a:schemeClr val="bg1"/>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accent6">
                    <a:lumMod val="50000"/>
                  </a:schemeClr>
                </a:solidFill>
                <a:latin typeface="Times New Roman" pitchFamily="18" charset="0"/>
                <a:cs typeface="Times New Roman" pitchFamily="18" charset="0"/>
              </a:rPr>
              <a:t>Programme:- Civil Engineering </a:t>
            </a:r>
          </a:p>
          <a:p>
            <a:pPr algn="ctr"/>
            <a:r>
              <a:rPr lang="en-IN" sz="2400" b="1" dirty="0" smtClean="0">
                <a:solidFill>
                  <a:schemeClr val="accent6">
                    <a:lumMod val="50000"/>
                  </a:schemeClr>
                </a:solidFill>
                <a:latin typeface="Times New Roman" pitchFamily="18" charset="0"/>
                <a:cs typeface="Times New Roman" pitchFamily="18" charset="0"/>
              </a:rPr>
              <a:t>Year of Establishment:- 2009 </a:t>
            </a:r>
          </a:p>
          <a:p>
            <a:pPr algn="ctr"/>
            <a:r>
              <a:rPr lang="en-IN" sz="2400" b="1" dirty="0" smtClean="0">
                <a:solidFill>
                  <a:schemeClr val="accent6">
                    <a:lumMod val="50000"/>
                  </a:schemeClr>
                </a:solidFill>
                <a:latin typeface="Times New Roman" pitchFamily="18" charset="0"/>
                <a:cs typeface="Times New Roman" pitchFamily="18" charset="0"/>
              </a:rPr>
              <a:t>Intake Capacity:- 120 </a:t>
            </a:r>
          </a:p>
          <a:p>
            <a:pPr algn="ctr"/>
            <a:r>
              <a:rPr lang="en-IN" sz="2400" b="1" dirty="0" smtClean="0">
                <a:solidFill>
                  <a:schemeClr val="accent6">
                    <a:lumMod val="50000"/>
                  </a:schemeClr>
                </a:solidFill>
                <a:latin typeface="Times New Roman" pitchFamily="18" charset="0"/>
                <a:cs typeface="Times New Roman" pitchFamily="18" charset="0"/>
              </a:rPr>
              <a:t>General Choice Code:- 525819110 </a:t>
            </a:r>
          </a:p>
          <a:p>
            <a:pPr algn="ctr"/>
            <a:r>
              <a:rPr lang="en-IN" sz="2400" b="1" dirty="0" smtClean="0">
                <a:solidFill>
                  <a:schemeClr val="accent6">
                    <a:lumMod val="50000"/>
                  </a:schemeClr>
                </a:solidFill>
                <a:latin typeface="Times New Roman" pitchFamily="18" charset="0"/>
                <a:cs typeface="Times New Roman" pitchFamily="18" charset="0"/>
              </a:rPr>
              <a:t>TFWS Choice Code:- 525819111T</a:t>
            </a:r>
            <a:endParaRPr lang="en-IN" sz="24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1" cy="6098533"/>
        </p:xfrm>
        <a:graphic>
          <a:graphicData uri="http://schemas.openxmlformats.org/drawingml/2006/table">
            <a:tbl>
              <a:tblPr firstRow="1" bandRow="1">
                <a:tableStyleId>{7DF18680-E054-41AD-8BC1-D1AEF772440D}</a:tableStyleId>
              </a:tblPr>
              <a:tblGrid>
                <a:gridCol w="609601"/>
                <a:gridCol w="3733800"/>
                <a:gridCol w="1752600"/>
                <a:gridCol w="1295400"/>
              </a:tblGrid>
              <a:tr h="898727">
                <a:tc>
                  <a:txBody>
                    <a:bodyPr/>
                    <a:lstStyle/>
                    <a:p>
                      <a:pPr algn="ctr"/>
                      <a:r>
                        <a:rPr lang="en-IN" sz="2000" b="1" dirty="0" smtClean="0">
                          <a:solidFill>
                            <a:schemeClr val="bg1"/>
                          </a:solidFill>
                        </a:rPr>
                        <a:t>Sr. No.</a:t>
                      </a:r>
                      <a:endParaRPr lang="en-IN" sz="2000" b="1" dirty="0">
                        <a:solidFill>
                          <a:schemeClr val="bg1"/>
                        </a:solidFill>
                      </a:endParaRPr>
                    </a:p>
                  </a:txBody>
                  <a:tcPr anchor="ctr">
                    <a:solidFill>
                      <a:schemeClr val="accent1">
                        <a:lumMod val="60000"/>
                        <a:lumOff val="40000"/>
                      </a:schemeClr>
                    </a:solidFill>
                  </a:tcPr>
                </a:tc>
                <a:tc>
                  <a:txBody>
                    <a:bodyPr/>
                    <a:lstStyle/>
                    <a:p>
                      <a:pPr algn="ctr"/>
                      <a:r>
                        <a:rPr lang="en-IN" sz="2000" b="1" dirty="0" smtClean="0">
                          <a:solidFill>
                            <a:schemeClr val="bg1"/>
                          </a:solidFill>
                        </a:rPr>
                        <a:t>Name of Lab</a:t>
                      </a:r>
                      <a:endParaRPr lang="en-IN" sz="2000" b="1" dirty="0">
                        <a:solidFill>
                          <a:schemeClr val="bg1"/>
                        </a:solidFill>
                      </a:endParaRPr>
                    </a:p>
                  </a:txBody>
                  <a:tcPr anchor="ctr">
                    <a:solidFill>
                      <a:schemeClr val="accent1">
                        <a:lumMod val="60000"/>
                        <a:lumOff val="40000"/>
                      </a:schemeClr>
                    </a:solidFill>
                  </a:tcPr>
                </a:tc>
                <a:tc>
                  <a:txBody>
                    <a:bodyPr/>
                    <a:lstStyle/>
                    <a:p>
                      <a:pPr algn="ctr"/>
                      <a:r>
                        <a:rPr lang="en-IN" sz="2000" b="1" dirty="0" smtClean="0">
                          <a:solidFill>
                            <a:schemeClr val="bg1"/>
                          </a:solidFill>
                        </a:rPr>
                        <a:t>Location </a:t>
                      </a:r>
                      <a:endParaRPr lang="en-IN" sz="2000" b="1" dirty="0">
                        <a:solidFill>
                          <a:schemeClr val="bg1"/>
                        </a:solidFill>
                      </a:endParaRPr>
                    </a:p>
                  </a:txBody>
                  <a:tcPr anchor="ctr">
                    <a:solidFill>
                      <a:schemeClr val="accent1">
                        <a:lumMod val="60000"/>
                        <a:lumOff val="40000"/>
                      </a:schemeClr>
                    </a:solidFill>
                  </a:tcPr>
                </a:tc>
                <a:tc>
                  <a:txBody>
                    <a:bodyPr/>
                    <a:lstStyle/>
                    <a:p>
                      <a:pPr algn="ctr"/>
                      <a:r>
                        <a:rPr lang="en-IN" sz="2000" b="1" dirty="0" smtClean="0">
                          <a:solidFill>
                            <a:schemeClr val="bg1"/>
                          </a:solidFill>
                        </a:rPr>
                        <a:t>Cost of Lab</a:t>
                      </a:r>
                      <a:endParaRPr lang="en-IN" sz="2000" b="1" dirty="0">
                        <a:solidFill>
                          <a:schemeClr val="bg1"/>
                        </a:solidFill>
                      </a:endParaRPr>
                    </a:p>
                  </a:txBody>
                  <a:tcPr anchor="ctr">
                    <a:solidFill>
                      <a:schemeClr val="accent1">
                        <a:lumMod val="60000"/>
                        <a:lumOff val="40000"/>
                      </a:schemeClr>
                    </a:solidFill>
                  </a:tcPr>
                </a:tc>
              </a:tr>
              <a:tr h="513560">
                <a:tc>
                  <a:txBody>
                    <a:bodyPr/>
                    <a:lstStyle/>
                    <a:p>
                      <a:pPr algn="ctr"/>
                      <a:r>
                        <a:rPr lang="en-IN" dirty="0" smtClean="0"/>
                        <a:t>1</a:t>
                      </a:r>
                      <a:endParaRPr lang="en-IN" dirty="0"/>
                    </a:p>
                  </a:txBody>
                  <a:tcPr anchor="ctr">
                    <a:solidFill>
                      <a:srgbClr val="FFC000"/>
                    </a:solidFill>
                  </a:tcPr>
                </a:tc>
                <a:tc>
                  <a:txBody>
                    <a:bodyPr/>
                    <a:lstStyle/>
                    <a:p>
                      <a:pPr algn="ctr"/>
                      <a:r>
                        <a:rPr lang="en-IN" dirty="0" smtClean="0"/>
                        <a:t>Mechanics of Structure Lab</a:t>
                      </a:r>
                      <a:endParaRPr lang="en-IN" dirty="0"/>
                    </a:p>
                  </a:txBody>
                  <a:tcPr anchor="ctr">
                    <a:solidFill>
                      <a:srgbClr val="FFC000"/>
                    </a:solidFill>
                  </a:tcPr>
                </a:tc>
                <a:tc>
                  <a:txBody>
                    <a:bodyPr/>
                    <a:lstStyle/>
                    <a:p>
                      <a:pPr algn="ctr"/>
                      <a:r>
                        <a:rPr lang="en-IN" dirty="0" smtClean="0"/>
                        <a:t>Ground Floor</a:t>
                      </a:r>
                      <a:r>
                        <a:rPr lang="en-IN" baseline="0" dirty="0" smtClean="0"/>
                        <a:t> </a:t>
                      </a:r>
                      <a:endParaRPr lang="en-IN" dirty="0"/>
                    </a:p>
                  </a:txBody>
                  <a:tcPr anchor="ctr">
                    <a:solidFill>
                      <a:srgbClr val="FFC000"/>
                    </a:solidFill>
                  </a:tcPr>
                </a:tc>
                <a:tc>
                  <a:txBody>
                    <a:bodyPr/>
                    <a:lstStyle/>
                    <a:p>
                      <a:pPr algn="ctr"/>
                      <a:r>
                        <a:rPr lang="en-IN" dirty="0" smtClean="0"/>
                        <a:t>1082264</a:t>
                      </a:r>
                      <a:endParaRPr lang="en-IN" dirty="0"/>
                    </a:p>
                  </a:txBody>
                  <a:tcPr anchor="ctr">
                    <a:solidFill>
                      <a:srgbClr val="FFC000"/>
                    </a:solidFill>
                  </a:tcPr>
                </a:tc>
              </a:tr>
              <a:tr h="520694">
                <a:tc>
                  <a:txBody>
                    <a:bodyPr/>
                    <a:lstStyle/>
                    <a:p>
                      <a:pPr algn="ctr"/>
                      <a:r>
                        <a:rPr lang="en-IN" dirty="0" smtClean="0"/>
                        <a:t>2</a:t>
                      </a:r>
                      <a:endParaRPr lang="en-IN" dirty="0"/>
                    </a:p>
                  </a:txBody>
                  <a:tcPr anchor="ctr">
                    <a:solidFill>
                      <a:srgbClr val="FFC000"/>
                    </a:solidFill>
                  </a:tcPr>
                </a:tc>
                <a:tc>
                  <a:txBody>
                    <a:bodyPr/>
                    <a:lstStyle/>
                    <a:p>
                      <a:pPr algn="ctr"/>
                      <a:r>
                        <a:rPr lang="en-IN" dirty="0" smtClean="0"/>
                        <a:t>Hydraulics  Lab (Fluid Mechanics)</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Ground Floor</a:t>
                      </a:r>
                      <a:r>
                        <a:rPr lang="en-IN" baseline="0" dirty="0" smtClean="0"/>
                        <a:t> </a:t>
                      </a:r>
                      <a:endParaRPr lang="en-IN" dirty="0" smtClean="0"/>
                    </a:p>
                  </a:txBody>
                  <a:tcPr anchor="ctr">
                    <a:solidFill>
                      <a:srgbClr val="FFC000"/>
                    </a:solidFill>
                  </a:tcPr>
                </a:tc>
                <a:tc>
                  <a:txBody>
                    <a:bodyPr/>
                    <a:lstStyle/>
                    <a:p>
                      <a:pPr algn="ctr"/>
                      <a:r>
                        <a:rPr lang="en-IN" dirty="0" smtClean="0"/>
                        <a:t>256497</a:t>
                      </a:r>
                      <a:endParaRPr lang="en-IN" dirty="0"/>
                    </a:p>
                  </a:txBody>
                  <a:tcPr anchor="ctr">
                    <a:solidFill>
                      <a:srgbClr val="FFC000"/>
                    </a:solidFill>
                  </a:tcPr>
                </a:tc>
              </a:tr>
              <a:tr h="520694">
                <a:tc>
                  <a:txBody>
                    <a:bodyPr/>
                    <a:lstStyle/>
                    <a:p>
                      <a:pPr algn="ctr"/>
                      <a:r>
                        <a:rPr lang="en-IN" dirty="0" smtClean="0"/>
                        <a:t>3</a:t>
                      </a:r>
                      <a:endParaRPr lang="en-IN" dirty="0"/>
                    </a:p>
                  </a:txBody>
                  <a:tcPr anchor="ctr">
                    <a:solidFill>
                      <a:srgbClr val="FFC000"/>
                    </a:solidFill>
                  </a:tcPr>
                </a:tc>
                <a:tc>
                  <a:txBody>
                    <a:bodyPr/>
                    <a:lstStyle/>
                    <a:p>
                      <a:pPr algn="ctr"/>
                      <a:r>
                        <a:rPr lang="en-IN" dirty="0" smtClean="0"/>
                        <a:t>Geotechnical Engineering Lab</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Ground Floor</a:t>
                      </a:r>
                      <a:r>
                        <a:rPr lang="en-IN" baseline="0" dirty="0" smtClean="0"/>
                        <a:t> </a:t>
                      </a:r>
                      <a:endParaRPr lang="en-IN" dirty="0" smtClean="0"/>
                    </a:p>
                  </a:txBody>
                  <a:tcPr anchor="ctr">
                    <a:solidFill>
                      <a:srgbClr val="FFC000"/>
                    </a:solidFill>
                  </a:tcPr>
                </a:tc>
                <a:tc>
                  <a:txBody>
                    <a:bodyPr/>
                    <a:lstStyle/>
                    <a:p>
                      <a:pPr algn="ctr"/>
                      <a:r>
                        <a:rPr lang="en-IN" dirty="0" smtClean="0"/>
                        <a:t>632350</a:t>
                      </a:r>
                      <a:endParaRPr lang="en-IN" dirty="0"/>
                    </a:p>
                  </a:txBody>
                  <a:tcPr anchor="ctr">
                    <a:solidFill>
                      <a:srgbClr val="FFC000"/>
                    </a:solidFill>
                  </a:tcPr>
                </a:tc>
              </a:tr>
              <a:tr h="520694">
                <a:tc>
                  <a:txBody>
                    <a:bodyPr/>
                    <a:lstStyle/>
                    <a:p>
                      <a:pPr algn="ctr"/>
                      <a:r>
                        <a:rPr lang="en-IN" dirty="0" smtClean="0"/>
                        <a:t>4</a:t>
                      </a:r>
                      <a:endParaRPr lang="en-IN" dirty="0"/>
                    </a:p>
                  </a:txBody>
                  <a:tcPr anchor="ctr">
                    <a:solidFill>
                      <a:srgbClr val="FFC000"/>
                    </a:solidFill>
                  </a:tcPr>
                </a:tc>
                <a:tc>
                  <a:txBody>
                    <a:bodyPr/>
                    <a:lstStyle/>
                    <a:p>
                      <a:pPr algn="ctr"/>
                      <a:r>
                        <a:rPr lang="en-IN" dirty="0" smtClean="0"/>
                        <a:t>Concrete Technology Lab</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Ground Floor</a:t>
                      </a:r>
                      <a:r>
                        <a:rPr lang="en-IN" baseline="0" dirty="0" smtClean="0"/>
                        <a:t> </a:t>
                      </a:r>
                      <a:endParaRPr lang="en-IN" dirty="0" smtClean="0"/>
                    </a:p>
                  </a:txBody>
                  <a:tcPr anchor="ctr">
                    <a:solidFill>
                      <a:srgbClr val="FFC000"/>
                    </a:solidFill>
                  </a:tcPr>
                </a:tc>
                <a:tc>
                  <a:txBody>
                    <a:bodyPr/>
                    <a:lstStyle/>
                    <a:p>
                      <a:pPr algn="ctr"/>
                      <a:r>
                        <a:rPr lang="en-IN" dirty="0" smtClean="0"/>
                        <a:t>845622</a:t>
                      </a:r>
                      <a:endParaRPr lang="en-IN" dirty="0"/>
                    </a:p>
                  </a:txBody>
                  <a:tcPr anchor="ctr">
                    <a:solidFill>
                      <a:srgbClr val="FFC000"/>
                    </a:solidFill>
                  </a:tcPr>
                </a:tc>
              </a:tr>
              <a:tr h="520694">
                <a:tc>
                  <a:txBody>
                    <a:bodyPr/>
                    <a:lstStyle/>
                    <a:p>
                      <a:pPr algn="ctr"/>
                      <a:r>
                        <a:rPr lang="en-IN" dirty="0" smtClean="0"/>
                        <a:t>5</a:t>
                      </a:r>
                      <a:endParaRPr lang="en-IN" dirty="0"/>
                    </a:p>
                  </a:txBody>
                  <a:tcPr anchor="ctr">
                    <a:solidFill>
                      <a:srgbClr val="FFC000"/>
                    </a:solidFill>
                  </a:tcPr>
                </a:tc>
                <a:tc>
                  <a:txBody>
                    <a:bodyPr/>
                    <a:lstStyle/>
                    <a:p>
                      <a:pPr algn="ctr"/>
                      <a:r>
                        <a:rPr lang="en-IN" dirty="0" smtClean="0"/>
                        <a:t>Surveying Lab</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Ground Floor</a:t>
                      </a:r>
                      <a:r>
                        <a:rPr lang="en-IN" baseline="0" dirty="0" smtClean="0"/>
                        <a:t> </a:t>
                      </a:r>
                      <a:endParaRPr lang="en-IN" dirty="0" smtClean="0"/>
                    </a:p>
                  </a:txBody>
                  <a:tcPr anchor="ctr">
                    <a:solidFill>
                      <a:srgbClr val="FFC000"/>
                    </a:solidFill>
                  </a:tcPr>
                </a:tc>
                <a:tc>
                  <a:txBody>
                    <a:bodyPr/>
                    <a:lstStyle/>
                    <a:p>
                      <a:pPr algn="ctr"/>
                      <a:r>
                        <a:rPr lang="en-IN" dirty="0" smtClean="0"/>
                        <a:t>1201804</a:t>
                      </a:r>
                      <a:endParaRPr lang="en-IN" dirty="0"/>
                    </a:p>
                  </a:txBody>
                  <a:tcPr anchor="ctr">
                    <a:solidFill>
                      <a:srgbClr val="FFC000"/>
                    </a:solidFill>
                  </a:tcPr>
                </a:tc>
              </a:tr>
              <a:tr h="520694">
                <a:tc>
                  <a:txBody>
                    <a:bodyPr/>
                    <a:lstStyle/>
                    <a:p>
                      <a:pPr algn="ctr"/>
                      <a:r>
                        <a:rPr lang="en-IN" dirty="0" smtClean="0"/>
                        <a:t>6</a:t>
                      </a:r>
                      <a:endParaRPr lang="en-IN" dirty="0"/>
                    </a:p>
                  </a:txBody>
                  <a:tcPr anchor="ctr">
                    <a:solidFill>
                      <a:srgbClr val="FFC000"/>
                    </a:solidFill>
                  </a:tcPr>
                </a:tc>
                <a:tc>
                  <a:txBody>
                    <a:bodyPr/>
                    <a:lstStyle/>
                    <a:p>
                      <a:pPr algn="ctr"/>
                      <a:r>
                        <a:rPr lang="en-IN" dirty="0" smtClean="0"/>
                        <a:t>Public</a:t>
                      </a:r>
                      <a:r>
                        <a:rPr lang="en-IN" baseline="0" dirty="0" smtClean="0"/>
                        <a:t> Health Engineering Lab</a:t>
                      </a:r>
                      <a:endParaRPr lang="en-IN" dirty="0"/>
                    </a:p>
                  </a:txBody>
                  <a:tcPr anchor="ctr">
                    <a:solidFill>
                      <a:srgbClr val="FFC000"/>
                    </a:solidFill>
                  </a:tcPr>
                </a:tc>
                <a:tc>
                  <a:txBody>
                    <a:bodyPr/>
                    <a:lstStyle/>
                    <a:p>
                      <a:pPr algn="ctr"/>
                      <a:r>
                        <a:rPr lang="en-IN" dirty="0" smtClean="0"/>
                        <a:t>First Floor</a:t>
                      </a:r>
                      <a:r>
                        <a:rPr lang="en-IN" baseline="0" dirty="0" smtClean="0"/>
                        <a:t> </a:t>
                      </a:r>
                      <a:endParaRPr lang="en-IN" dirty="0"/>
                    </a:p>
                  </a:txBody>
                  <a:tcPr anchor="ctr">
                    <a:solidFill>
                      <a:srgbClr val="FFC000"/>
                    </a:solidFill>
                  </a:tcPr>
                </a:tc>
                <a:tc>
                  <a:txBody>
                    <a:bodyPr/>
                    <a:lstStyle/>
                    <a:p>
                      <a:pPr algn="ctr"/>
                      <a:r>
                        <a:rPr lang="en-IN" dirty="0" smtClean="0"/>
                        <a:t>199615</a:t>
                      </a:r>
                      <a:endParaRPr lang="en-IN" dirty="0"/>
                    </a:p>
                  </a:txBody>
                  <a:tcPr anchor="ctr">
                    <a:solidFill>
                      <a:srgbClr val="FFC000"/>
                    </a:solidFill>
                  </a:tcPr>
                </a:tc>
              </a:tr>
              <a:tr h="520694">
                <a:tc>
                  <a:txBody>
                    <a:bodyPr/>
                    <a:lstStyle/>
                    <a:p>
                      <a:pPr algn="ctr"/>
                      <a:r>
                        <a:rPr lang="en-IN" dirty="0" smtClean="0"/>
                        <a:t>7</a:t>
                      </a:r>
                      <a:endParaRPr lang="en-IN" dirty="0"/>
                    </a:p>
                  </a:txBody>
                  <a:tcPr anchor="ctr">
                    <a:solidFill>
                      <a:srgbClr val="FFC000"/>
                    </a:solidFill>
                  </a:tcPr>
                </a:tc>
                <a:tc>
                  <a:txBody>
                    <a:bodyPr/>
                    <a:lstStyle/>
                    <a:p>
                      <a:pPr algn="ctr"/>
                      <a:r>
                        <a:rPr lang="en-IN" dirty="0" smtClean="0"/>
                        <a:t>Model Lab</a:t>
                      </a:r>
                      <a:endParaRPr lang="en-IN" dirty="0"/>
                    </a:p>
                  </a:txBody>
                  <a:tcPr anchor="ctr">
                    <a:solidFill>
                      <a:srgbClr val="FFC000"/>
                    </a:solidFill>
                  </a:tcPr>
                </a:tc>
                <a:tc>
                  <a:txBody>
                    <a:bodyPr/>
                    <a:lstStyle/>
                    <a:p>
                      <a:pPr algn="ctr"/>
                      <a:r>
                        <a:rPr lang="en-IN" dirty="0" smtClean="0"/>
                        <a:t>First Floor </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183141</a:t>
                      </a:r>
                    </a:p>
                  </a:txBody>
                  <a:tcPr anchor="ctr">
                    <a:solidFill>
                      <a:srgbClr val="FFC000"/>
                    </a:solidFill>
                  </a:tcPr>
                </a:tc>
              </a:tr>
              <a:tr h="520694">
                <a:tc>
                  <a:txBody>
                    <a:bodyPr/>
                    <a:lstStyle/>
                    <a:p>
                      <a:pPr algn="ctr"/>
                      <a:r>
                        <a:rPr lang="en-IN" dirty="0" smtClean="0"/>
                        <a:t>8</a:t>
                      </a:r>
                      <a:endParaRPr lang="en-IN" dirty="0"/>
                    </a:p>
                  </a:txBody>
                  <a:tcPr anchor="ctr">
                    <a:solidFill>
                      <a:srgbClr val="FFC000"/>
                    </a:solidFill>
                  </a:tcPr>
                </a:tc>
                <a:tc>
                  <a:txBody>
                    <a:bodyPr/>
                    <a:lstStyle/>
                    <a:p>
                      <a:pPr algn="ctr"/>
                      <a:r>
                        <a:rPr lang="en-IN" dirty="0" smtClean="0"/>
                        <a:t>Engineering Mechanics Lab</a:t>
                      </a:r>
                      <a:endParaRPr lang="en-IN" dirty="0"/>
                    </a:p>
                  </a:txBody>
                  <a:tcPr anchor="ctr">
                    <a:solidFill>
                      <a:srgbClr val="FFC000"/>
                    </a:solidFill>
                  </a:tcPr>
                </a:tc>
                <a:tc>
                  <a:txBody>
                    <a:bodyPr/>
                    <a:lstStyle/>
                    <a:p>
                      <a:pPr algn="ctr"/>
                      <a:r>
                        <a:rPr lang="en-IN" dirty="0" smtClean="0"/>
                        <a:t>First Floor </a:t>
                      </a:r>
                      <a:endParaRPr lang="en-IN" dirty="0"/>
                    </a:p>
                  </a:txBody>
                  <a:tcPr anchor="ctr">
                    <a:solidFill>
                      <a:srgbClr val="FFC000"/>
                    </a:solidFill>
                  </a:tcPr>
                </a:tc>
                <a:tc>
                  <a:txBody>
                    <a:bodyPr/>
                    <a:lstStyle/>
                    <a:p>
                      <a:pPr algn="ctr"/>
                      <a:r>
                        <a:rPr lang="en-IN" dirty="0" smtClean="0"/>
                        <a:t>314878</a:t>
                      </a:r>
                      <a:endParaRPr lang="en-IN" dirty="0"/>
                    </a:p>
                  </a:txBody>
                  <a:tcPr anchor="ctr">
                    <a:solidFill>
                      <a:srgbClr val="FFC000"/>
                    </a:solidFill>
                  </a:tcPr>
                </a:tc>
              </a:tr>
              <a:tr h="520694">
                <a:tc>
                  <a:txBody>
                    <a:bodyPr/>
                    <a:lstStyle/>
                    <a:p>
                      <a:pPr algn="ctr"/>
                      <a:r>
                        <a:rPr lang="en-IN" dirty="0" smtClean="0"/>
                        <a:t>9</a:t>
                      </a:r>
                      <a:endParaRPr lang="en-IN" dirty="0"/>
                    </a:p>
                  </a:txBody>
                  <a:tcPr anchor="ctr">
                    <a:solidFill>
                      <a:srgbClr val="FFC000"/>
                    </a:solidFill>
                  </a:tcPr>
                </a:tc>
                <a:tc>
                  <a:txBody>
                    <a:bodyPr/>
                    <a:lstStyle/>
                    <a:p>
                      <a:pPr algn="ctr"/>
                      <a:r>
                        <a:rPr lang="en-IN" dirty="0" smtClean="0"/>
                        <a:t>Highway Engineering</a:t>
                      </a:r>
                      <a:r>
                        <a:rPr lang="en-IN" baseline="0" dirty="0" smtClean="0"/>
                        <a:t> Lab</a:t>
                      </a:r>
                      <a:endParaRPr lang="en-IN" dirty="0"/>
                    </a:p>
                  </a:txBody>
                  <a:tcPr anchor="ctr">
                    <a:solidFill>
                      <a:srgbClr val="FFC000"/>
                    </a:solidFill>
                  </a:tcPr>
                </a:tc>
                <a:tc>
                  <a:txBody>
                    <a:bodyPr/>
                    <a:lstStyle/>
                    <a:p>
                      <a:pPr algn="ctr"/>
                      <a:r>
                        <a:rPr lang="en-IN" dirty="0" smtClean="0"/>
                        <a:t>First Floor </a:t>
                      </a:r>
                      <a:endParaRPr lang="en-IN" dirty="0"/>
                    </a:p>
                  </a:txBody>
                  <a:tcPr anchor="ctr">
                    <a:solidFill>
                      <a:srgbClr val="FFC000"/>
                    </a:solidFill>
                  </a:tcPr>
                </a:tc>
                <a:tc>
                  <a:txBody>
                    <a:bodyPr/>
                    <a:lstStyle/>
                    <a:p>
                      <a:pPr algn="ctr"/>
                      <a:r>
                        <a:rPr lang="en-IN" dirty="0" smtClean="0"/>
                        <a:t>108821</a:t>
                      </a:r>
                      <a:endParaRPr lang="en-IN" dirty="0"/>
                    </a:p>
                  </a:txBody>
                  <a:tcPr anchor="ctr">
                    <a:solidFill>
                      <a:srgbClr val="FFC000"/>
                    </a:solidFill>
                  </a:tcPr>
                </a:tc>
              </a:tr>
              <a:tr h="520694">
                <a:tc>
                  <a:txBody>
                    <a:bodyPr/>
                    <a:lstStyle/>
                    <a:p>
                      <a:pPr algn="ctr"/>
                      <a:r>
                        <a:rPr lang="en-IN" dirty="0" smtClean="0"/>
                        <a:t>10</a:t>
                      </a:r>
                      <a:endParaRPr lang="en-IN" dirty="0"/>
                    </a:p>
                  </a:txBody>
                  <a:tcPr anchor="ctr">
                    <a:solidFill>
                      <a:srgbClr val="FFC000"/>
                    </a:solidFill>
                  </a:tcPr>
                </a:tc>
                <a:tc>
                  <a:txBody>
                    <a:bodyPr/>
                    <a:lstStyle/>
                    <a:p>
                      <a:pPr algn="ctr"/>
                      <a:r>
                        <a:rPr lang="en-IN" dirty="0" smtClean="0"/>
                        <a:t>CAD Lab</a:t>
                      </a:r>
                      <a:r>
                        <a:rPr lang="en-IN" baseline="0" dirty="0" smtClean="0"/>
                        <a:t> </a:t>
                      </a:r>
                      <a:endParaRPr lang="en-IN" dirty="0"/>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First Floor </a:t>
                      </a:r>
                    </a:p>
                  </a:txBody>
                  <a:tcPr anchor="ctr">
                    <a:solidFill>
                      <a:srgbClr val="FFC000"/>
                    </a:solidFill>
                  </a:tcPr>
                </a:tc>
                <a:tc>
                  <a:txBody>
                    <a:bodyPr/>
                    <a:lstStyle/>
                    <a:p>
                      <a:pPr algn="ctr"/>
                      <a:r>
                        <a:rPr lang="en-IN" dirty="0" smtClean="0"/>
                        <a:t>--</a:t>
                      </a:r>
                      <a:endParaRPr lang="en-IN" dirty="0"/>
                    </a:p>
                  </a:txBody>
                  <a:tcPr anchor="ctr">
                    <a:solidFill>
                      <a:srgbClr val="FFC00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01</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S-20</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3" cy="6748273"/>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60876">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Sr. No</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Name of</a:t>
                      </a:r>
                      <a:r>
                        <a:rPr lang="en-IN" sz="2000" b="1" cap="none" spc="0" baseline="0" dirty="0" smtClean="0">
                          <a:ln>
                            <a:noFill/>
                          </a:ln>
                          <a:solidFill>
                            <a:schemeClr val="bg1"/>
                          </a:solidFill>
                          <a:effectLst/>
                          <a:latin typeface="Times New Roman" pitchFamily="18" charset="0"/>
                          <a:cs typeface="Times New Roman" pitchFamily="18" charset="0"/>
                        </a:rPr>
                        <a:t> Student</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Enrolment</a:t>
                      </a:r>
                      <a:r>
                        <a:rPr lang="en-IN" sz="2000" b="1" cap="none" spc="0" baseline="0" dirty="0" smtClean="0">
                          <a:ln>
                            <a:noFill/>
                          </a:ln>
                          <a:solidFill>
                            <a:schemeClr val="bg1"/>
                          </a:solidFill>
                          <a:effectLst/>
                          <a:latin typeface="Times New Roman" pitchFamily="18" charset="0"/>
                          <a:cs typeface="Times New Roman" pitchFamily="18" charset="0"/>
                        </a:rPr>
                        <a:t>  No </a:t>
                      </a:r>
                      <a:r>
                        <a:rPr lang="en-IN" sz="2000" b="1" cap="none" spc="0" dirty="0" smtClean="0">
                          <a:ln>
                            <a:noFill/>
                          </a:ln>
                          <a:solidFill>
                            <a:schemeClr val="bg1"/>
                          </a:solidFill>
                          <a:effectLst/>
                          <a:latin typeface="Times New Roman" pitchFamily="18" charset="0"/>
                          <a:cs typeface="Times New Roman" pitchFamily="18" charset="0"/>
                        </a:rPr>
                        <a:t> </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Class</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IN" sz="2000" b="1" cap="none" spc="0" dirty="0" smtClean="0">
                          <a:ln>
                            <a:noFill/>
                          </a:ln>
                          <a:solidFill>
                            <a:schemeClr val="bg1"/>
                          </a:solidFill>
                          <a:effectLst/>
                          <a:latin typeface="Times New Roman" pitchFamily="18" charset="0"/>
                          <a:cs typeface="Times New Roman" pitchFamily="18" charset="0"/>
                        </a:rPr>
                        <a:t>Photos</a:t>
                      </a:r>
                      <a:endParaRPr lang="en-IN" sz="2000" b="1"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1922861">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1</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RUCHI RAHUL CHAVAN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bg1"/>
                          </a:solidFill>
                          <a:effectLst/>
                          <a:latin typeface="Times New Roman" pitchFamily="18" charset="0"/>
                          <a:cs typeface="Times New Roman" pitchFamily="18" charset="0"/>
                        </a:rPr>
                        <a:t>1711670063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bg1"/>
                          </a:solidFill>
                          <a:effectLst/>
                          <a:latin typeface="Times New Roman" pitchFamily="18" charset="0"/>
                          <a:cs typeface="Times New Roman" pitchFamily="18" charset="0"/>
                        </a:rPr>
                        <a:t>TYCE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kumimoji="0" lang="en-IN" sz="1800" b="1" kern="1200" cap="none" spc="0" dirty="0" smtClean="0">
                          <a:ln>
                            <a:noFill/>
                          </a:ln>
                          <a:solidFill>
                            <a:schemeClr val="bg1"/>
                          </a:solidFill>
                          <a:effectLst/>
                          <a:latin typeface="Times New Roman" pitchFamily="18" charset="0"/>
                          <a:ea typeface="+mn-ea"/>
                          <a:cs typeface="Times New Roman" pitchFamily="18" charset="0"/>
                        </a:rPr>
                        <a:t>92.70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a:stretch>
                    </a:blipFill>
                  </a:tcPr>
                </a:tc>
              </a:tr>
              <a:tr h="1932268">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2</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TATPURKAR EKTA BHARAT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kumimoji="0" lang="en-IN" sz="1800" b="0" kern="1200" cap="none" spc="0" dirty="0" smtClean="0">
                          <a:ln>
                            <a:noFill/>
                          </a:ln>
                          <a:solidFill>
                            <a:schemeClr val="bg1"/>
                          </a:solidFill>
                          <a:effectLst/>
                          <a:latin typeface="Times New Roman" pitchFamily="18" charset="0"/>
                          <a:ea typeface="+mn-ea"/>
                          <a:cs typeface="Times New Roman" pitchFamily="18" charset="0"/>
                        </a:rPr>
                        <a:t>1711670001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bg1"/>
                          </a:solidFill>
                          <a:effectLst/>
                          <a:latin typeface="Times New Roman" pitchFamily="18" charset="0"/>
                          <a:ea typeface="+mn-ea"/>
                          <a:cs typeface="Times New Roman" pitchFamily="18" charset="0"/>
                        </a:rPr>
                        <a:t>TYCE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bg1"/>
                          </a:solidFill>
                          <a:effectLst/>
                          <a:latin typeface="Times New Roman" pitchFamily="18" charset="0"/>
                          <a:cs typeface="Times New Roman" pitchFamily="18" charset="0"/>
                        </a:rPr>
                        <a:t>90.80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5"/>
                      <a:stretch>
                        <a:fillRect/>
                      </a:stretch>
                    </a:blipFill>
                  </a:tcPr>
                </a:tc>
              </a:tr>
              <a:tr h="1932268">
                <a:tc>
                  <a:txBody>
                    <a:bodyPr/>
                    <a:lstStyle/>
                    <a:p>
                      <a:pPr algn="ctr"/>
                      <a:r>
                        <a:rPr lang="en-IN" sz="1800" b="0" cap="none" spc="0" dirty="0" smtClean="0">
                          <a:ln>
                            <a:noFill/>
                          </a:ln>
                          <a:solidFill>
                            <a:schemeClr val="bg1"/>
                          </a:solidFill>
                          <a:effectLst/>
                          <a:latin typeface="Times New Roman" pitchFamily="18" charset="0"/>
                          <a:cs typeface="Times New Roman" pitchFamily="18" charset="0"/>
                        </a:rPr>
                        <a:t>3</a:t>
                      </a:r>
                      <a:endParaRPr lang="en-IN" sz="1800" b="0" cap="none" spc="0" dirty="0">
                        <a:ln>
                          <a:noFill/>
                        </a:ln>
                        <a:solidFill>
                          <a:schemeClr val="bg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RUSHIK SHAILESH BHAI MARU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1711670004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0" lang="en-IN" sz="1800" b="0" kern="1200" cap="none" spc="0" dirty="0" smtClean="0">
                          <a:ln>
                            <a:noFill/>
                          </a:ln>
                          <a:solidFill>
                            <a:schemeClr val="bg1"/>
                          </a:solidFill>
                          <a:effectLst/>
                          <a:latin typeface="Times New Roman" pitchFamily="18" charset="0"/>
                          <a:ea typeface="+mn-ea"/>
                          <a:cs typeface="Times New Roman" pitchFamily="18" charset="0"/>
                        </a:rPr>
                        <a:t>TYCE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bg1"/>
                          </a:solidFill>
                          <a:effectLst/>
                          <a:latin typeface="Times New Roman" pitchFamily="18" charset="0"/>
                          <a:cs typeface="Times New Roman" pitchFamily="18" charset="0"/>
                        </a:rPr>
                        <a:t>87.60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1625</TotalTime>
  <Words>2649</Words>
  <Application>Microsoft Office PowerPoint</Application>
  <PresentationFormat>Custom</PresentationFormat>
  <Paragraphs>416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190</cp:revision>
  <dcterms:created xsi:type="dcterms:W3CDTF">2006-08-16T00:00:00Z</dcterms:created>
  <dcterms:modified xsi:type="dcterms:W3CDTF">2024-05-17T10:00:33Z</dcterms:modified>
</cp:coreProperties>
</file>